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avi" ContentType="video/avi"/>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5.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6.xml" ContentType="application/vnd.openxmlformats-officedocument.presentationml.tags+xml"/>
  <Override PartName="/ppt/notesSlides/notesSlide41.xml" ContentType="application/vnd.openxmlformats-officedocument.presentationml.notesSlide+xml"/>
  <Override PartName="/ppt/tags/tag17.xml" ContentType="application/vnd.openxmlformats-officedocument.presentationml.tags+xml"/>
  <Override PartName="/ppt/notesSlides/notesSlide42.xml" ContentType="application/vnd.openxmlformats-officedocument.presentationml.notesSlide+xml"/>
  <Override PartName="/ppt/tags/tag18.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9.xml" ContentType="application/vnd.openxmlformats-officedocument.presentationml.tags+xml"/>
  <Override PartName="/ppt/notesSlides/notesSlide45.xml" ContentType="application/vnd.openxmlformats-officedocument.presentationml.notesSlide+xml"/>
  <Override PartName="/ppt/tags/tag20.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21.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p:sldMasterIdLst>
    <p:sldMasterId id="2147483660" r:id="rId1"/>
  </p:sldMasterIdLst>
  <p:notesMasterIdLst>
    <p:notesMasterId r:id="rId69"/>
  </p:notesMasterIdLst>
  <p:sldIdLst>
    <p:sldId id="256" r:id="rId2"/>
    <p:sldId id="371" r:id="rId3"/>
    <p:sldId id="370" r:id="rId4"/>
    <p:sldId id="271" r:id="rId5"/>
    <p:sldId id="257" r:id="rId6"/>
    <p:sldId id="258" r:id="rId7"/>
    <p:sldId id="366" r:id="rId8"/>
    <p:sldId id="367" r:id="rId9"/>
    <p:sldId id="357" r:id="rId10"/>
    <p:sldId id="272" r:id="rId11"/>
    <p:sldId id="348" r:id="rId12"/>
    <p:sldId id="349" r:id="rId13"/>
    <p:sldId id="350" r:id="rId14"/>
    <p:sldId id="351" r:id="rId15"/>
    <p:sldId id="273" r:id="rId16"/>
    <p:sldId id="275" r:id="rId17"/>
    <p:sldId id="362" r:id="rId18"/>
    <p:sldId id="339" r:id="rId19"/>
    <p:sldId id="285" r:id="rId20"/>
    <p:sldId id="288" r:id="rId21"/>
    <p:sldId id="286" r:id="rId22"/>
    <p:sldId id="287" r:id="rId23"/>
    <p:sldId id="276" r:id="rId24"/>
    <p:sldId id="278" r:id="rId25"/>
    <p:sldId id="289" r:id="rId26"/>
    <p:sldId id="359" r:id="rId27"/>
    <p:sldId id="363" r:id="rId28"/>
    <p:sldId id="293" r:id="rId29"/>
    <p:sldId id="300" r:id="rId30"/>
    <p:sldId id="302" r:id="rId31"/>
    <p:sldId id="296" r:id="rId32"/>
    <p:sldId id="292" r:id="rId33"/>
    <p:sldId id="295" r:id="rId34"/>
    <p:sldId id="364" r:id="rId35"/>
    <p:sldId id="311" r:id="rId36"/>
    <p:sldId id="310" r:id="rId37"/>
    <p:sldId id="303" r:id="rId38"/>
    <p:sldId id="312" r:id="rId39"/>
    <p:sldId id="365" r:id="rId40"/>
    <p:sldId id="347" r:id="rId41"/>
    <p:sldId id="264" r:id="rId42"/>
    <p:sldId id="314" r:id="rId43"/>
    <p:sldId id="313" r:id="rId44"/>
    <p:sldId id="265" r:id="rId45"/>
    <p:sldId id="355" r:id="rId46"/>
    <p:sldId id="267" r:id="rId47"/>
    <p:sldId id="309" r:id="rId48"/>
    <p:sldId id="308" r:id="rId49"/>
    <p:sldId id="338" r:id="rId50"/>
    <p:sldId id="369" r:id="rId51"/>
    <p:sldId id="353" r:id="rId52"/>
    <p:sldId id="354" r:id="rId53"/>
    <p:sldId id="322" r:id="rId54"/>
    <p:sldId id="323" r:id="rId55"/>
    <p:sldId id="324" r:id="rId56"/>
    <p:sldId id="325" r:id="rId57"/>
    <p:sldId id="326" r:id="rId58"/>
    <p:sldId id="327" r:id="rId59"/>
    <p:sldId id="330" r:id="rId60"/>
    <p:sldId id="331" r:id="rId61"/>
    <p:sldId id="332" r:id="rId62"/>
    <p:sldId id="333" r:id="rId63"/>
    <p:sldId id="334" r:id="rId64"/>
    <p:sldId id="335" r:id="rId65"/>
    <p:sldId id="336" r:id="rId66"/>
    <p:sldId id="337" r:id="rId67"/>
    <p:sldId id="342" r:id="rId68"/>
  </p:sldIdLst>
  <p:sldSz cx="9144000" cy="5143500" type="screen16x9"/>
  <p:notesSz cx="4651375" cy="8686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70766" autoAdjust="0"/>
  </p:normalViewPr>
  <p:slideViewPr>
    <p:cSldViewPr>
      <p:cViewPr>
        <p:scale>
          <a:sx n="125" d="100"/>
          <a:sy n="125" d="100"/>
        </p:scale>
        <p:origin x="-1176" y="46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9" d="100"/>
          <a:sy n="89" d="100"/>
        </p:scale>
        <p:origin x="-4332" y="-96"/>
      </p:cViewPr>
      <p:guideLst>
        <p:guide orient="horz" pos="2736"/>
        <p:guide pos="146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015365" cy="4349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2634857" y="1"/>
            <a:ext cx="2015365" cy="434975"/>
          </a:xfrm>
          <a:prstGeom prst="rect">
            <a:avLst/>
          </a:prstGeom>
        </p:spPr>
        <p:txBody>
          <a:bodyPr vert="horz" lIns="91440" tIns="45720" rIns="91440" bIns="45720" rtlCol="0"/>
          <a:lstStyle>
            <a:lvl1pPr algn="r">
              <a:defRPr sz="1200"/>
            </a:lvl1pPr>
          </a:lstStyle>
          <a:p>
            <a:fld id="{4C3D3961-2CBA-4F35-BE3C-64832CC9F9EF}" type="datetimeFigureOut">
              <a:rPr lang="en-US" smtClean="0"/>
              <a:t>8/10/2011</a:t>
            </a:fld>
            <a:endParaRPr lang="en-US"/>
          </a:p>
        </p:txBody>
      </p:sp>
      <p:sp>
        <p:nvSpPr>
          <p:cNvPr id="4" name="Slide Image Placeholder 3"/>
          <p:cNvSpPr>
            <a:spLocks noGrp="1" noRot="1" noChangeAspect="1"/>
          </p:cNvSpPr>
          <p:nvPr>
            <p:ph type="sldImg" idx="2"/>
          </p:nvPr>
        </p:nvSpPr>
        <p:spPr>
          <a:xfrm>
            <a:off x="-569913" y="650875"/>
            <a:ext cx="5791201" cy="3257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64908" y="4125913"/>
            <a:ext cx="3721561" cy="391001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250239"/>
            <a:ext cx="2015365" cy="4349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2634857" y="8250239"/>
            <a:ext cx="2015365" cy="434975"/>
          </a:xfrm>
          <a:prstGeom prst="rect">
            <a:avLst/>
          </a:prstGeom>
        </p:spPr>
        <p:txBody>
          <a:bodyPr vert="horz" lIns="91440" tIns="45720" rIns="91440" bIns="45720" rtlCol="0" anchor="b"/>
          <a:lstStyle>
            <a:lvl1pPr algn="r">
              <a:defRPr sz="1200"/>
            </a:lvl1pPr>
          </a:lstStyle>
          <a:p>
            <a:fld id="{D244CB5E-184E-41C3-A0B4-C75EA6A30AC0}" type="slidenum">
              <a:rPr lang="en-US" smtClean="0"/>
              <a:t>‹#›</a:t>
            </a:fld>
            <a:endParaRPr lang="en-US"/>
          </a:p>
        </p:txBody>
      </p:sp>
    </p:spTree>
    <p:extLst>
      <p:ext uri="{BB962C8B-B14F-4D97-AF65-F5344CB8AC3E}">
        <p14:creationId xmlns:p14="http://schemas.microsoft.com/office/powerpoint/2010/main" val="647923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[NEXT]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D244CB5E-184E-41C3-A0B4-C75EA6A30AC0}" type="slidenum">
              <a:rPr lang="en-US" smtClean="0"/>
              <a:t>2</a:t>
            </a:fld>
            <a:endParaRPr lang="en-US"/>
          </a:p>
        </p:txBody>
      </p:sp>
    </p:spTree>
    <p:extLst>
      <p:ext uri="{BB962C8B-B14F-4D97-AF65-F5344CB8AC3E}">
        <p14:creationId xmlns:p14="http://schemas.microsoft.com/office/powerpoint/2010/main" val="560655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work is mostly</a:t>
            </a:r>
            <a:r>
              <a:rPr lang="en-US" baseline="0" dirty="0" smtClean="0"/>
              <a:t> </a:t>
            </a:r>
            <a:r>
              <a:rPr lang="en-US" dirty="0" smtClean="0"/>
              <a:t>related to the</a:t>
            </a:r>
            <a:r>
              <a:rPr lang="en-US" baseline="0" dirty="0" smtClean="0"/>
              <a:t> technique of </a:t>
            </a:r>
            <a:r>
              <a:rPr lang="en-US" sz="1200" baseline="0" dirty="0" smtClean="0">
                <a:solidFill>
                  <a:srgbClr val="008000"/>
                </a:solidFill>
              </a:rPr>
              <a:t> </a:t>
            </a:r>
            <a:r>
              <a:rPr lang="en-US" sz="1200" dirty="0" err="1" smtClean="0">
                <a:solidFill>
                  <a:srgbClr val="008000"/>
                </a:solidFill>
              </a:rPr>
              <a:t>Chaudhuri</a:t>
            </a:r>
            <a:r>
              <a:rPr lang="en-US" sz="1200" dirty="0" smtClean="0">
                <a:solidFill>
                  <a:srgbClr val="008000"/>
                </a:solidFill>
              </a:rPr>
              <a:t> and </a:t>
            </a:r>
            <a:r>
              <a:rPr lang="en-US" sz="1200" dirty="0" err="1" smtClean="0">
                <a:solidFill>
                  <a:srgbClr val="008000"/>
                </a:solidFill>
              </a:rPr>
              <a:t>Koltun</a:t>
            </a:r>
            <a:r>
              <a:rPr lang="en-US" sz="1200" baseline="0" dirty="0" smtClean="0">
                <a:solidFill>
                  <a:srgbClr val="008000"/>
                </a:solidFill>
              </a:rPr>
              <a:t> from the previous Siggraph ASIA. That technique introduced </a:t>
            </a:r>
            <a:r>
              <a:rPr lang="en-US" sz="1200" b="0" i="0" kern="1200" dirty="0" smtClean="0">
                <a:solidFill>
                  <a:schemeClr val="tx1"/>
                </a:solidFill>
                <a:effectLst/>
                <a:latin typeface="+mn-lt"/>
                <a:ea typeface="+mn-ea"/>
                <a:cs typeface="+mn-cs"/>
              </a:rPr>
              <a:t>data-driven suggestions for creativity support in </a:t>
            </a:r>
            <a:r>
              <a:rPr lang="en-US" sz="1200" b="0" i="0" kern="1200" baseline="0" dirty="0" smtClean="0">
                <a:solidFill>
                  <a:schemeClr val="tx1"/>
                </a:solidFill>
                <a:effectLst/>
                <a:latin typeface="+mn-lt"/>
                <a:ea typeface="+mn-ea"/>
                <a:cs typeface="+mn-cs"/>
              </a:rPr>
              <a:t>open-ended </a:t>
            </a:r>
            <a:r>
              <a:rPr lang="en-US" sz="1200" b="0" i="0" kern="1200" dirty="0" smtClean="0">
                <a:solidFill>
                  <a:schemeClr val="tx1"/>
                </a:solidFill>
                <a:effectLst/>
                <a:latin typeface="+mn-lt"/>
                <a:ea typeface="+mn-ea"/>
                <a:cs typeface="+mn-cs"/>
              </a:rPr>
              <a:t>3D modeling environments.</a:t>
            </a:r>
            <a:r>
              <a:rPr lang="en-US" sz="1200" b="0" i="0" kern="1200" baseline="0" dirty="0" smtClean="0">
                <a:solidFill>
                  <a:schemeClr val="tx1"/>
                </a:solidFill>
                <a:effectLst/>
                <a:latin typeface="+mn-lt"/>
                <a:ea typeface="+mn-ea"/>
                <a:cs typeface="+mn-cs"/>
              </a:rPr>
              <a:t> </a:t>
            </a:r>
            <a:r>
              <a:rPr lang="en-US" dirty="0" smtClean="0"/>
              <a:t> [NEXT]</a:t>
            </a:r>
            <a:endParaRPr lang="en-US" baseline="0" dirty="0" smtClean="0"/>
          </a:p>
        </p:txBody>
      </p:sp>
      <p:sp>
        <p:nvSpPr>
          <p:cNvPr id="4" name="Slide Number Placeholder 3"/>
          <p:cNvSpPr>
            <a:spLocks noGrp="1"/>
          </p:cNvSpPr>
          <p:nvPr>
            <p:ph type="sldNum" sz="quarter" idx="10"/>
          </p:nvPr>
        </p:nvSpPr>
        <p:spPr/>
        <p:txBody>
          <a:bodyPr/>
          <a:lstStyle/>
          <a:p>
            <a:fld id="{D244CB5E-184E-41C3-A0B4-C75EA6A30AC0}" type="slidenum">
              <a:rPr lang="en-US" smtClean="0"/>
              <a:t>11</a:t>
            </a:fld>
            <a:endParaRPr lang="en-US"/>
          </a:p>
        </p:txBody>
      </p:sp>
    </p:spTree>
    <p:extLst>
      <p:ext uri="{BB962C8B-B14F-4D97-AF65-F5344CB8AC3E}">
        <p14:creationId xmlns:p14="http://schemas.microsoft.com/office/powerpoint/2010/main" val="1150634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r>
              <a:rPr lang="en-US" dirty="0" smtClean="0"/>
              <a:t>More</a:t>
            </a:r>
            <a:r>
              <a:rPr lang="en-US" baseline="0" dirty="0" smtClean="0"/>
              <a:t> specifically</a:t>
            </a:r>
            <a:r>
              <a:rPr lang="en-US" dirty="0" smtClean="0"/>
              <a:t>,</a:t>
            </a:r>
            <a:r>
              <a:rPr lang="en-US" baseline="0" dirty="0" smtClean="0"/>
              <a:t> g</a:t>
            </a:r>
            <a:r>
              <a:rPr lang="en-US" dirty="0" smtClean="0"/>
              <a:t>iven an initial</a:t>
            </a:r>
            <a:r>
              <a:rPr lang="en-US" baseline="0" dirty="0" smtClean="0"/>
              <a:t> shape  </a:t>
            </a:r>
            <a:r>
              <a:rPr lang="en-US" dirty="0" smtClean="0"/>
              <a:t>[NEXT]</a:t>
            </a:r>
            <a:endParaRPr lang="en-US" dirty="0"/>
          </a:p>
        </p:txBody>
      </p:sp>
      <p:sp>
        <p:nvSpPr>
          <p:cNvPr id="4" name="Slide Number Placeholder 3"/>
          <p:cNvSpPr>
            <a:spLocks noGrp="1"/>
          </p:cNvSpPr>
          <p:nvPr>
            <p:ph type="sldNum" sz="quarter" idx="10"/>
          </p:nvPr>
        </p:nvSpPr>
        <p:spPr/>
        <p:txBody>
          <a:bodyPr/>
          <a:lstStyle/>
          <a:p>
            <a:fld id="{D244CB5E-184E-41C3-A0B4-C75EA6A30AC0}" type="slidenum">
              <a:rPr lang="en-US" smtClean="0"/>
              <a:t>12</a:t>
            </a:fld>
            <a:endParaRPr lang="en-US"/>
          </a:p>
        </p:txBody>
      </p:sp>
    </p:spTree>
    <p:extLst>
      <p:ext uri="{BB962C8B-B14F-4D97-AF65-F5344CB8AC3E}">
        <p14:creationId xmlns:p14="http://schemas.microsoft.com/office/powerpoint/2010/main" val="4005455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technique</a:t>
            </a:r>
            <a:r>
              <a:rPr lang="en-US" baseline="0" dirty="0" smtClean="0"/>
              <a:t> retrieves shapes from an input repository that can be used as sources of suggestions. </a:t>
            </a:r>
            <a:r>
              <a:rPr lang="en-US" dirty="0" smtClean="0"/>
              <a:t>[NEXT]</a:t>
            </a:r>
            <a:endParaRPr lang="en-US" dirty="0"/>
          </a:p>
        </p:txBody>
      </p:sp>
      <p:sp>
        <p:nvSpPr>
          <p:cNvPr id="4" name="Slide Number Placeholder 3"/>
          <p:cNvSpPr>
            <a:spLocks noGrp="1"/>
          </p:cNvSpPr>
          <p:nvPr>
            <p:ph type="sldNum" sz="quarter" idx="10"/>
          </p:nvPr>
        </p:nvSpPr>
        <p:spPr/>
        <p:txBody>
          <a:bodyPr/>
          <a:lstStyle/>
          <a:p>
            <a:fld id="{D244CB5E-184E-41C3-A0B4-C75EA6A30AC0}" type="slidenum">
              <a:rPr lang="en-US" smtClean="0"/>
              <a:t>13</a:t>
            </a:fld>
            <a:endParaRPr lang="en-US"/>
          </a:p>
        </p:txBody>
      </p:sp>
    </p:spTree>
    <p:extLst>
      <p:ext uri="{BB962C8B-B14F-4D97-AF65-F5344CB8AC3E}">
        <p14:creationId xmlns:p14="http://schemas.microsoft.com/office/powerpoint/2010/main" val="1461047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r>
              <a:rPr lang="en-US" dirty="0" smtClean="0"/>
              <a:t>For each retrieved library shape, the technique identiﬁes components that are not present in the user’s current shape and presents</a:t>
            </a:r>
            <a:r>
              <a:rPr lang="en-US" baseline="0" dirty="0" smtClean="0"/>
              <a:t> them in a ranked list</a:t>
            </a:r>
            <a:r>
              <a:rPr lang="en-US" dirty="0" smtClean="0"/>
              <a:t>. [NEXT]</a:t>
            </a:r>
            <a:endParaRPr lang="en-US" dirty="0"/>
          </a:p>
        </p:txBody>
      </p:sp>
      <p:sp>
        <p:nvSpPr>
          <p:cNvPr id="4" name="Slide Number Placeholder 3"/>
          <p:cNvSpPr>
            <a:spLocks noGrp="1"/>
          </p:cNvSpPr>
          <p:nvPr>
            <p:ph type="sldNum" sz="quarter" idx="10"/>
          </p:nvPr>
        </p:nvSpPr>
        <p:spPr/>
        <p:txBody>
          <a:bodyPr/>
          <a:lstStyle/>
          <a:p>
            <a:fld id="{D244CB5E-184E-41C3-A0B4-C75EA6A30AC0}" type="slidenum">
              <a:rPr lang="en-US" smtClean="0"/>
              <a:t>14</a:t>
            </a:fld>
            <a:endParaRPr lang="en-US"/>
          </a:p>
        </p:txBody>
      </p:sp>
    </p:spTree>
    <p:extLst>
      <p:ext uri="{BB962C8B-B14F-4D97-AF65-F5344CB8AC3E}">
        <p14:creationId xmlns:p14="http://schemas.microsoft.com/office/powerpoint/2010/main" val="4020740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r>
              <a:rPr lang="en-US" baseline="0" dirty="0" smtClean="0"/>
              <a:t>The user selects some of these components to augment the initial shape and create a novel one. </a:t>
            </a:r>
            <a:r>
              <a:rPr lang="en-US" dirty="0" smtClean="0"/>
              <a:t>[NEXT]</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244CB5E-184E-41C3-A0B4-C75EA6A30AC0}" type="slidenum">
              <a:rPr lang="en-US" smtClean="0"/>
              <a:t>15</a:t>
            </a:fld>
            <a:endParaRPr lang="en-US"/>
          </a:p>
        </p:txBody>
      </p:sp>
    </p:spTree>
    <p:extLst>
      <p:ext uri="{BB962C8B-B14F-4D97-AF65-F5344CB8AC3E}">
        <p14:creationId xmlns:p14="http://schemas.microsoft.com/office/powerpoint/2010/main" val="682990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An interesting</a:t>
            </a:r>
            <a:r>
              <a:rPr lang="en-US" b="0" baseline="0" dirty="0" smtClean="0"/>
              <a:t> question here is whether the </a:t>
            </a:r>
            <a:r>
              <a:rPr lang="en-US" sz="1200" b="0" dirty="0" smtClean="0"/>
              <a:t>suggestions of</a:t>
            </a:r>
            <a:r>
              <a:rPr lang="en-US" sz="1200" b="0" baseline="0" dirty="0" smtClean="0"/>
              <a:t> components should </a:t>
            </a:r>
            <a:r>
              <a:rPr lang="en-US" sz="1200" b="0" dirty="0" smtClean="0"/>
              <a:t>be agnostic to the structure of shapes being modeled.</a:t>
            </a:r>
            <a:r>
              <a:rPr lang="en-US" sz="1200" b="0" baseline="0" dirty="0" smtClean="0"/>
              <a:t> </a:t>
            </a:r>
            <a:r>
              <a:rPr lang="en-US" b="0" dirty="0" smtClean="0"/>
              <a:t>I</a:t>
            </a:r>
            <a:r>
              <a:rPr lang="en-US" b="0" baseline="0" dirty="0" smtClean="0"/>
              <a:t>n such open-ended modeling scenarios,  the user does not necessarily know a priori what shape he wants to assemble exactly. On the other hand, he usually has some knowledge about the semantic structure of shape he wants to create. Previous techniques </a:t>
            </a:r>
            <a:r>
              <a:rPr lang="en-US" sz="1200" b="0" baseline="0" dirty="0" smtClean="0">
                <a:solidFill>
                  <a:srgbClr val="008000"/>
                </a:solidFill>
              </a:rPr>
              <a:t>do not take into account any prior knowledge about the shapes being assembled; they are purely geometric</a:t>
            </a:r>
            <a:r>
              <a:rPr lang="en-US" b="0" baseline="0" dirty="0" smtClean="0"/>
              <a:t>. As a result, the techniques might end up suggesting components that are not relevant to the structure of shape that the user wants to create. For example, here’s is an example from the approach by [</a:t>
            </a:r>
            <a:r>
              <a:rPr lang="en-US" sz="1200" b="0" dirty="0" err="1" smtClean="0">
                <a:solidFill>
                  <a:srgbClr val="008000"/>
                </a:solidFill>
              </a:rPr>
              <a:t>Chaudhuri</a:t>
            </a:r>
            <a:r>
              <a:rPr lang="en-US" sz="1200" b="0" dirty="0" smtClean="0">
                <a:solidFill>
                  <a:srgbClr val="008000"/>
                </a:solidFill>
              </a:rPr>
              <a:t> and </a:t>
            </a:r>
            <a:r>
              <a:rPr lang="en-US" sz="1200" b="0" dirty="0" err="1" smtClean="0">
                <a:solidFill>
                  <a:srgbClr val="008000"/>
                </a:solidFill>
              </a:rPr>
              <a:t>Koltun</a:t>
            </a:r>
            <a:r>
              <a:rPr lang="en-US" b="0" baseline="0" dirty="0" smtClean="0"/>
              <a:t>]; it can suggest a horse head or horse legs for augmenting the aircraft on the left. </a:t>
            </a:r>
            <a:r>
              <a:rPr lang="en-US" baseline="0" dirty="0" smtClean="0"/>
              <a:t/>
            </a:r>
            <a:br>
              <a:rPr lang="en-US" baseline="0" dirty="0" smtClean="0"/>
            </a:br>
            <a:r>
              <a:rPr lang="en-US" b="1" baseline="0" dirty="0" smtClean="0"/>
              <a:t>In contrast to previous approaches, our probabilistic model suggests components that are geometrically and semantically compatible with the shape being assembled. </a:t>
            </a:r>
            <a:r>
              <a:rPr lang="en-US" b="0" baseline="0" dirty="0" smtClean="0"/>
              <a:t>[NEXT]</a:t>
            </a:r>
          </a:p>
        </p:txBody>
      </p:sp>
      <p:sp>
        <p:nvSpPr>
          <p:cNvPr id="4" name="Slide Number Placeholder 3"/>
          <p:cNvSpPr>
            <a:spLocks noGrp="1"/>
          </p:cNvSpPr>
          <p:nvPr>
            <p:ph type="sldNum" sz="quarter" idx="10"/>
          </p:nvPr>
        </p:nvSpPr>
        <p:spPr/>
        <p:txBody>
          <a:bodyPr/>
          <a:lstStyle/>
          <a:p>
            <a:fld id="{D244CB5E-184E-41C3-A0B4-C75EA6A30AC0}" type="slidenum">
              <a:rPr lang="en-US" smtClean="0"/>
              <a:t>16</a:t>
            </a:fld>
            <a:endParaRPr lang="en-US"/>
          </a:p>
        </p:txBody>
      </p:sp>
    </p:spTree>
    <p:extLst>
      <p:ext uri="{BB962C8B-B14F-4D97-AF65-F5344CB8AC3E}">
        <p14:creationId xmlns:p14="http://schemas.microsoft.com/office/powerpoint/2010/main" val="3881481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r>
              <a:rPr lang="en-US" dirty="0" smtClean="0"/>
              <a:t>This is because</a:t>
            </a:r>
            <a:r>
              <a:rPr lang="en-US" baseline="0" dirty="0" smtClean="0"/>
              <a:t> </a:t>
            </a:r>
            <a:r>
              <a:rPr lang="en-US" dirty="0" smtClean="0"/>
              <a:t>our </a:t>
            </a:r>
            <a:r>
              <a:rPr lang="en-US" baseline="0" dirty="0" smtClean="0"/>
              <a:t>model takes into account both the semantic and geometric relationships to infer the relevance of components [CLICK]. The model is learned automatically from a large input repository of shapes.  [CLICK] The components are suggested to the user interactively and updated dynamically as he assembles the shape. [CLICK]  Based on our experiments, we found that our probabilistic model increases the relevance of presented components to the users significantly [NEXT]. </a:t>
            </a:r>
            <a:endParaRPr lang="en-US" dirty="0"/>
          </a:p>
        </p:txBody>
      </p:sp>
      <p:sp>
        <p:nvSpPr>
          <p:cNvPr id="4" name="Slide Number Placeholder 3"/>
          <p:cNvSpPr>
            <a:spLocks noGrp="1"/>
          </p:cNvSpPr>
          <p:nvPr>
            <p:ph type="sldNum" sz="quarter" idx="10"/>
          </p:nvPr>
        </p:nvSpPr>
        <p:spPr/>
        <p:txBody>
          <a:bodyPr/>
          <a:lstStyle/>
          <a:p>
            <a:fld id="{D244CB5E-184E-41C3-A0B4-C75EA6A30AC0}" type="slidenum">
              <a:rPr lang="en-US" smtClean="0"/>
              <a:t>17</a:t>
            </a:fld>
            <a:endParaRPr lang="en-US"/>
          </a:p>
        </p:txBody>
      </p:sp>
    </p:spTree>
    <p:extLst>
      <p:ext uri="{BB962C8B-B14F-4D97-AF65-F5344CB8AC3E}">
        <p14:creationId xmlns:p14="http://schemas.microsoft.com/office/powerpoint/2010/main" val="1947928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r>
              <a:rPr lang="en-US" dirty="0" smtClean="0"/>
              <a:t>First,</a:t>
            </a:r>
            <a:r>
              <a:rPr lang="en-US" baseline="0" dirty="0" smtClean="0"/>
              <a:t> let’s define what our probabilistic model is. </a:t>
            </a:r>
            <a:endParaRPr lang="en-US" dirty="0"/>
          </a:p>
        </p:txBody>
      </p:sp>
      <p:sp>
        <p:nvSpPr>
          <p:cNvPr id="4" name="Slide Number Placeholder 3"/>
          <p:cNvSpPr>
            <a:spLocks noGrp="1"/>
          </p:cNvSpPr>
          <p:nvPr>
            <p:ph type="sldNum" sz="quarter" idx="10"/>
          </p:nvPr>
        </p:nvSpPr>
        <p:spPr/>
        <p:txBody>
          <a:bodyPr/>
          <a:lstStyle/>
          <a:p>
            <a:fld id="{D244CB5E-184E-41C3-A0B4-C75EA6A30AC0}" type="slidenum">
              <a:rPr lang="en-US" smtClean="0"/>
              <a:t>18</a:t>
            </a:fld>
            <a:endParaRPr lang="en-US"/>
          </a:p>
        </p:txBody>
      </p:sp>
    </p:spTree>
    <p:extLst>
      <p:ext uri="{BB962C8B-B14F-4D97-AF65-F5344CB8AC3E}">
        <p14:creationId xmlns:p14="http://schemas.microsoft.com/office/powerpoint/2010/main" val="1947928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our probabilistic model, shape </a:t>
            </a:r>
            <a:r>
              <a:rPr lang="en-US" dirty="0" smtClean="0"/>
              <a:t>attributes are represented as random variables, say X. Therefore, each shape is treated as a sample from a joint</a:t>
            </a:r>
            <a:r>
              <a:rPr lang="en-US" baseline="0" dirty="0" smtClean="0"/>
              <a:t> </a:t>
            </a:r>
            <a:r>
              <a:rPr lang="en-US" dirty="0" smtClean="0"/>
              <a:t>probability distribution P(X)</a:t>
            </a:r>
            <a:r>
              <a:rPr lang="en-US" baseline="0" dirty="0" smtClean="0"/>
              <a:t> </a:t>
            </a:r>
            <a:r>
              <a:rPr lang="en-US" dirty="0" smtClean="0"/>
              <a:t>over these random variables.</a:t>
            </a:r>
            <a:r>
              <a:rPr lang="en-US" baseline="0" dirty="0" smtClean="0"/>
              <a:t> </a:t>
            </a:r>
            <a:r>
              <a:rPr lang="en-US" dirty="0" smtClean="0"/>
              <a:t>[CLICK]  </a:t>
            </a:r>
            <a:r>
              <a:rPr lang="en-US" baseline="0" dirty="0" smtClean="0"/>
              <a:t>We also have dependencies between the shape attributes. For example if four legs exist, then a tail probably exists. To capture these dependencies compactly, [CLICK] the probability distribution is represented as a product of factors with small number of parameters. (The factors are either prior distributions for each random variable that does not depend on others or conditional probability distributions for each random variable that depends on others; these are called its parents.) These dependencies can be represented with a directed acyclic graph, as you see below. These probabilistic models are also known as Bayesian Networks. [NEXT]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D244CB5E-184E-41C3-A0B4-C75EA6A30AC0}" type="slidenum">
              <a:rPr lang="en-US" smtClean="0"/>
              <a:t>19</a:t>
            </a:fld>
            <a:endParaRPr lang="en-US"/>
          </a:p>
        </p:txBody>
      </p:sp>
    </p:spTree>
    <p:extLst>
      <p:ext uri="{BB962C8B-B14F-4D97-AF65-F5344CB8AC3E}">
        <p14:creationId xmlns:p14="http://schemas.microsoft.com/office/powerpoint/2010/main" val="654419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will</a:t>
            </a:r>
            <a:r>
              <a:rPr lang="en-US" baseline="0" dirty="0" smtClean="0"/>
              <a:t> go now into more detail about the random variables and parameters we have in the probabilistic model. First we have random variables representing </a:t>
            </a:r>
            <a:r>
              <a:rPr lang="en-US" dirty="0" smtClean="0"/>
              <a:t>whether a</a:t>
            </a:r>
            <a:r>
              <a:rPr lang="en-US" baseline="0" dirty="0" smtClean="0"/>
              <a:t> </a:t>
            </a:r>
            <a:r>
              <a:rPr lang="en-US" dirty="0" smtClean="0"/>
              <a:t>component from a category exists in a shape. There is one such random variable for each category. [CLICK]</a:t>
            </a:r>
            <a:r>
              <a:rPr lang="en-US" baseline="0" dirty="0" smtClean="0"/>
              <a:t> </a:t>
            </a:r>
            <a:r>
              <a:rPr lang="en-US" dirty="0" smtClean="0"/>
              <a:t>For example,</a:t>
            </a:r>
            <a:r>
              <a:rPr lang="en-US" baseline="0" dirty="0" smtClean="0"/>
              <a:t> l</a:t>
            </a:r>
            <a:r>
              <a:rPr lang="en-US" dirty="0" smtClean="0"/>
              <a:t>et’s consider a case where we have</a:t>
            </a:r>
            <a:r>
              <a:rPr lang="en-US" baseline="0" dirty="0" smtClean="0"/>
              <a:t> a repository of creatures. Therefore, we have </a:t>
            </a:r>
            <a:r>
              <a:rPr lang="en-US" dirty="0" smtClean="0"/>
              <a:t>random variables expressing the existence of torso, arm, leg and so on. Here I show the existence random</a:t>
            </a:r>
            <a:r>
              <a:rPr lang="en-US" baseline="0" dirty="0" smtClean="0"/>
              <a:t> variables just for torso and arm for didactic reasons.  [NEXT]</a:t>
            </a:r>
            <a:endParaRPr lang="en-US" dirty="0" smtClean="0"/>
          </a:p>
        </p:txBody>
      </p:sp>
      <p:sp>
        <p:nvSpPr>
          <p:cNvPr id="4" name="Slide Number Placeholder 3"/>
          <p:cNvSpPr>
            <a:spLocks noGrp="1"/>
          </p:cNvSpPr>
          <p:nvPr>
            <p:ph type="sldNum" sz="quarter" idx="10"/>
          </p:nvPr>
        </p:nvSpPr>
        <p:spPr/>
        <p:txBody>
          <a:bodyPr/>
          <a:lstStyle/>
          <a:p>
            <a:fld id="{D244CB5E-184E-41C3-A0B4-C75EA6A30AC0}" type="slidenum">
              <a:rPr lang="en-US" smtClean="0"/>
              <a:t>20</a:t>
            </a:fld>
            <a:endParaRPr lang="en-US"/>
          </a:p>
        </p:txBody>
      </p:sp>
    </p:spTree>
    <p:extLst>
      <p:ext uri="{BB962C8B-B14F-4D97-AF65-F5344CB8AC3E}">
        <p14:creationId xmlns:p14="http://schemas.microsoft.com/office/powerpoint/2010/main" val="1151298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Creating detailed 3D content is hard. </a:t>
            </a:r>
            <a:r>
              <a:rPr lang="en-US" baseline="0" dirty="0" smtClean="0"/>
              <a:t>The most popular 3D modeling tools, such as Maya and Max, require lots of technical and artistic expertise. Users need to be trained artists that are familiar with the low-level geometry processing operations and complex interfaces, as you see here. </a:t>
            </a:r>
            <a:r>
              <a:rPr lang="en-US" baseline="0" dirty="0" smtClean="0"/>
              <a:t>[NEXT]</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D244CB5E-184E-41C3-A0B4-C75EA6A30AC0}" type="slidenum">
              <a:rPr lang="en-US" smtClean="0"/>
              <a:t>3</a:t>
            </a:fld>
            <a:endParaRPr lang="en-US"/>
          </a:p>
        </p:txBody>
      </p:sp>
    </p:spTree>
    <p:extLst>
      <p:ext uri="{BB962C8B-B14F-4D97-AF65-F5344CB8AC3E}">
        <p14:creationId xmlns:p14="http://schemas.microsoft.com/office/powerpoint/2010/main" val="516151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Then we have random variables representing the number of components from each category.  We use these random variables along with the existence random variables in our model, since certain dependencies of components are more compactly expressed in terms of their existence rather than their exact cardinality. [NEXT]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244CB5E-184E-41C3-A0B4-C75EA6A30AC0}" type="slidenum">
              <a:rPr lang="en-US" smtClean="0"/>
              <a:t>21</a:t>
            </a:fld>
            <a:endParaRPr lang="en-US"/>
          </a:p>
        </p:txBody>
      </p:sp>
    </p:spTree>
    <p:extLst>
      <p:ext uri="{BB962C8B-B14F-4D97-AF65-F5344CB8AC3E}">
        <p14:creationId xmlns:p14="http://schemas.microsoft.com/office/powerpoint/2010/main" val="4180833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Then we have random variables representing </a:t>
            </a:r>
            <a:r>
              <a:rPr lang="en-US" dirty="0" smtClean="0"/>
              <a:t>whether</a:t>
            </a:r>
            <a:r>
              <a:rPr lang="en-US" baseline="0" dirty="0" smtClean="0"/>
              <a:t> </a:t>
            </a:r>
            <a:r>
              <a:rPr lang="en-US" dirty="0" smtClean="0"/>
              <a:t>a component from one category l</a:t>
            </a:r>
            <a:r>
              <a:rPr lang="en-US" baseline="0" dirty="0" smtClean="0"/>
              <a:t> </a:t>
            </a:r>
            <a:r>
              <a:rPr lang="en-US" dirty="0" smtClean="0"/>
              <a:t>is adjacent to another component</a:t>
            </a:r>
            <a:r>
              <a:rPr lang="en-US" baseline="0" dirty="0" smtClean="0"/>
              <a:t> </a:t>
            </a:r>
            <a:r>
              <a:rPr lang="en-US" dirty="0" smtClean="0"/>
              <a:t>from a different category l’.</a:t>
            </a:r>
            <a:r>
              <a:rPr lang="en-US" baseline="0" dirty="0" smtClean="0"/>
              <a:t> </a:t>
            </a:r>
            <a:r>
              <a:rPr lang="en-US" dirty="0" smtClean="0"/>
              <a:t>There is one such variable for each distinct pair of category</a:t>
            </a:r>
            <a:r>
              <a:rPr lang="en-US" baseline="0" dirty="0" smtClean="0"/>
              <a:t> labels. To prune the number of variables, we omit adjacencies that never appear in the repository. [NEXT]</a:t>
            </a:r>
          </a:p>
          <a:p>
            <a:endParaRPr lang="en-US" dirty="0" smtClean="0"/>
          </a:p>
        </p:txBody>
      </p:sp>
      <p:sp>
        <p:nvSpPr>
          <p:cNvPr id="4" name="Slide Number Placeholder 3"/>
          <p:cNvSpPr>
            <a:spLocks noGrp="1"/>
          </p:cNvSpPr>
          <p:nvPr>
            <p:ph type="sldNum" sz="quarter" idx="10"/>
          </p:nvPr>
        </p:nvSpPr>
        <p:spPr/>
        <p:txBody>
          <a:bodyPr/>
          <a:lstStyle/>
          <a:p>
            <a:fld id="{D244CB5E-184E-41C3-A0B4-C75EA6A30AC0}" type="slidenum">
              <a:rPr lang="en-US" smtClean="0"/>
              <a:t>22</a:t>
            </a:fld>
            <a:endParaRPr lang="en-US"/>
          </a:p>
        </p:txBody>
      </p:sp>
    </p:spTree>
    <p:extLst>
      <p:ext uri="{BB962C8B-B14F-4D97-AF65-F5344CB8AC3E}">
        <p14:creationId xmlns:p14="http://schemas.microsoft.com/office/powerpoint/2010/main" val="2713305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also have</a:t>
            </a:r>
            <a:r>
              <a:rPr lang="en-US" baseline="0" dirty="0" smtClean="0"/>
              <a:t> variables that </a:t>
            </a:r>
            <a:r>
              <a:rPr lang="en-US" dirty="0" smtClean="0"/>
              <a:t>represent whether</a:t>
            </a:r>
            <a:r>
              <a:rPr lang="en-US" baseline="0" dirty="0" smtClean="0"/>
              <a:t> </a:t>
            </a:r>
            <a:r>
              <a:rPr lang="en-US" dirty="0" smtClean="0"/>
              <a:t>a component has a symmetric counterpart.  For examples, arms are reflected in the torso</a:t>
            </a:r>
            <a:r>
              <a:rPr lang="en-US" baseline="0" dirty="0" smtClean="0"/>
              <a:t>. Hence, we have a variable that expresses this relationship. </a:t>
            </a:r>
            <a:r>
              <a:rPr lang="en-US" dirty="0" smtClean="0"/>
              <a:t>There is one such variable for each such</a:t>
            </a:r>
            <a:r>
              <a:rPr lang="en-US" baseline="0" dirty="0" smtClean="0"/>
              <a:t> </a:t>
            </a:r>
            <a:r>
              <a:rPr lang="en-US" dirty="0" smtClean="0"/>
              <a:t>symmetry relationship between two categories that exists in the repository. </a:t>
            </a:r>
            <a:r>
              <a:rPr lang="en-US" baseline="0" dirty="0" smtClean="0"/>
              <a:t>[NEXT]</a:t>
            </a:r>
          </a:p>
          <a:p>
            <a:endParaRPr lang="en-US" dirty="0"/>
          </a:p>
        </p:txBody>
      </p:sp>
      <p:sp>
        <p:nvSpPr>
          <p:cNvPr id="4" name="Slide Number Placeholder 3"/>
          <p:cNvSpPr>
            <a:spLocks noGrp="1"/>
          </p:cNvSpPr>
          <p:nvPr>
            <p:ph type="sldNum" sz="quarter" idx="10"/>
          </p:nvPr>
        </p:nvSpPr>
        <p:spPr/>
        <p:txBody>
          <a:bodyPr/>
          <a:lstStyle/>
          <a:p>
            <a:fld id="{D244CB5E-184E-41C3-A0B4-C75EA6A30AC0}" type="slidenum">
              <a:rPr lang="en-US" smtClean="0"/>
              <a:t>23</a:t>
            </a:fld>
            <a:endParaRPr lang="en-US"/>
          </a:p>
        </p:txBody>
      </p:sp>
    </p:spTree>
    <p:extLst>
      <p:ext uri="{BB962C8B-B14F-4D97-AF65-F5344CB8AC3E}">
        <p14:creationId xmlns:p14="http://schemas.microsoft.com/office/powerpoint/2010/main" val="2020698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Finally, we have random variables that represent whether a component of a particular</a:t>
            </a:r>
            <a:r>
              <a:rPr lang="en-US" baseline="0" dirty="0" smtClean="0"/>
              <a:t> </a:t>
            </a:r>
            <a:r>
              <a:rPr lang="en-US" dirty="0" smtClean="0"/>
              <a:t>geometric style exists in a shape.</a:t>
            </a:r>
            <a:r>
              <a:rPr lang="en-US" baseline="0" dirty="0" smtClean="0"/>
              <a:t> </a:t>
            </a:r>
            <a:r>
              <a:rPr lang="en-US" dirty="0" smtClean="0"/>
              <a:t>By </a:t>
            </a:r>
            <a:r>
              <a:rPr lang="en-US" baseline="0" dirty="0" smtClean="0"/>
              <a:t>geometric style, we mean a group of geometrically similar components. For example, a geometric style of arms includes fat arms, such as humanoid arms [CLICK]. A different arm style includes elongated, thin arms like alien arms [CLICK]. Similarly for torsos, [CLICK] there is a style for humanoid torsos and another one for alien torsos. [NEXT]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244CB5E-184E-41C3-A0B4-C75EA6A30AC0}" type="slidenum">
              <a:rPr lang="en-US" smtClean="0"/>
              <a:t>24</a:t>
            </a:fld>
            <a:endParaRPr lang="en-US"/>
          </a:p>
        </p:txBody>
      </p:sp>
    </p:spTree>
    <p:extLst>
      <p:ext uri="{BB962C8B-B14F-4D97-AF65-F5344CB8AC3E}">
        <p14:creationId xmlns:p14="http://schemas.microsoft.com/office/powerpoint/2010/main" val="114970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a:t>
            </a:r>
            <a:r>
              <a:rPr lang="en-US" baseline="0" dirty="0" smtClean="0"/>
              <a:t> are also </a:t>
            </a:r>
            <a:r>
              <a:rPr lang="en-US" dirty="0" smtClean="0"/>
              <a:t>conditional </a:t>
            </a:r>
            <a:r>
              <a:rPr lang="en-US" baseline="0" dirty="0" smtClean="0"/>
              <a:t>dependencies between all these random variables. </a:t>
            </a:r>
            <a:r>
              <a:rPr lang="en-US" dirty="0" smtClean="0"/>
              <a:t>As I mentioned,</a:t>
            </a:r>
            <a:r>
              <a:rPr lang="en-US" baseline="0" dirty="0" smtClean="0"/>
              <a:t> t</a:t>
            </a:r>
            <a:r>
              <a:rPr lang="en-US" dirty="0" smtClean="0"/>
              <a:t>hese dependencies</a:t>
            </a:r>
            <a:r>
              <a:rPr lang="en-US" baseline="0" dirty="0" smtClean="0"/>
              <a:t> are expressed with directed edges. For example, the number of arms depend on whether a particular style of arms can exist in the </a:t>
            </a:r>
            <a:r>
              <a:rPr lang="en-US" baseline="0" dirty="0" smtClean="0"/>
              <a:t>shape. [NEXT]</a:t>
            </a:r>
            <a:endParaRPr lang="en-US" baseline="0" dirty="0" smtClean="0"/>
          </a:p>
        </p:txBody>
      </p:sp>
      <p:sp>
        <p:nvSpPr>
          <p:cNvPr id="4" name="Slide Number Placeholder 3"/>
          <p:cNvSpPr>
            <a:spLocks noGrp="1"/>
          </p:cNvSpPr>
          <p:nvPr>
            <p:ph type="sldNum" sz="quarter" idx="10"/>
          </p:nvPr>
        </p:nvSpPr>
        <p:spPr/>
        <p:txBody>
          <a:bodyPr/>
          <a:lstStyle/>
          <a:p>
            <a:fld id="{D244CB5E-184E-41C3-A0B4-C75EA6A30AC0}" type="slidenum">
              <a:rPr lang="en-US" smtClean="0"/>
              <a:t>25</a:t>
            </a:fld>
            <a:endParaRPr lang="en-US"/>
          </a:p>
        </p:txBody>
      </p:sp>
    </p:spTree>
    <p:extLst>
      <p:ext uri="{BB962C8B-B14F-4D97-AF65-F5344CB8AC3E}">
        <p14:creationId xmlns:p14="http://schemas.microsoft.com/office/powerpoint/2010/main" val="2284445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Each</a:t>
            </a:r>
            <a:r>
              <a:rPr lang="en-US" baseline="0" dirty="0" smtClean="0"/>
              <a:t> dependent random variable is associated with a conditional probability distribution. In our model, the conditional probability distributions are express as conditional probability tables. The conditional probability table expresses the probability  for each value of this random variable given the set of values for its parent random variables. For example, here, [CLICK] given that alien of arms exist, the probability of having fours arms is increased from 0.0 to 0.3, [CLICK] while the probability of having two arms is decreased from 1.0 to 0.7. [NEXT]</a:t>
            </a:r>
          </a:p>
          <a:p>
            <a:endParaRPr lang="en-US" dirty="0"/>
          </a:p>
        </p:txBody>
      </p:sp>
      <p:sp>
        <p:nvSpPr>
          <p:cNvPr id="4" name="Slide Number Placeholder 3"/>
          <p:cNvSpPr>
            <a:spLocks noGrp="1"/>
          </p:cNvSpPr>
          <p:nvPr>
            <p:ph type="sldNum" sz="quarter" idx="10"/>
          </p:nvPr>
        </p:nvSpPr>
        <p:spPr/>
        <p:txBody>
          <a:bodyPr/>
          <a:lstStyle/>
          <a:p>
            <a:fld id="{D244CB5E-184E-41C3-A0B4-C75EA6A30AC0}" type="slidenum">
              <a:rPr lang="en-US" smtClean="0"/>
              <a:t>26</a:t>
            </a:fld>
            <a:endParaRPr lang="en-US"/>
          </a:p>
        </p:txBody>
      </p:sp>
    </p:spTree>
    <p:extLst>
      <p:ext uri="{BB962C8B-B14F-4D97-AF65-F5344CB8AC3E}">
        <p14:creationId xmlns:p14="http://schemas.microsoft.com/office/powerpoint/2010/main" val="4156892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Obviously, there are many other dependencies between these random variables in this example [NEXT]</a:t>
            </a:r>
          </a:p>
        </p:txBody>
      </p:sp>
      <p:sp>
        <p:nvSpPr>
          <p:cNvPr id="4" name="Slide Number Placeholder 3"/>
          <p:cNvSpPr>
            <a:spLocks noGrp="1"/>
          </p:cNvSpPr>
          <p:nvPr>
            <p:ph type="sldNum" sz="quarter" idx="10"/>
          </p:nvPr>
        </p:nvSpPr>
        <p:spPr/>
        <p:txBody>
          <a:bodyPr/>
          <a:lstStyle/>
          <a:p>
            <a:fld id="{D244CB5E-184E-41C3-A0B4-C75EA6A30AC0}" type="slidenum">
              <a:rPr lang="en-US" smtClean="0"/>
              <a:t>27</a:t>
            </a:fld>
            <a:endParaRPr lang="en-US"/>
          </a:p>
        </p:txBody>
      </p:sp>
    </p:spTree>
    <p:extLst>
      <p:ext uri="{BB962C8B-B14F-4D97-AF65-F5344CB8AC3E}">
        <p14:creationId xmlns:p14="http://schemas.microsoft.com/office/powerpoint/2010/main" val="891955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r>
              <a:rPr lang="en-US" dirty="0" smtClean="0"/>
              <a:t>All the Conditional</a:t>
            </a:r>
            <a:r>
              <a:rPr lang="en-US" baseline="0" dirty="0" smtClean="0"/>
              <a:t> Probability Table entries as well as the graph structure in our model are learned automatically from the input library of  shapes during the preprocessing stage. </a:t>
            </a:r>
            <a:r>
              <a:rPr lang="en-US" baseline="0" dirty="0" smtClean="0"/>
              <a:t>[NEXT]</a:t>
            </a:r>
            <a:endParaRPr lang="en-US" dirty="0"/>
          </a:p>
        </p:txBody>
      </p:sp>
      <p:sp>
        <p:nvSpPr>
          <p:cNvPr id="4" name="Slide Number Placeholder 3"/>
          <p:cNvSpPr>
            <a:spLocks noGrp="1"/>
          </p:cNvSpPr>
          <p:nvPr>
            <p:ph type="sldNum" sz="quarter" idx="10"/>
          </p:nvPr>
        </p:nvSpPr>
        <p:spPr/>
        <p:txBody>
          <a:bodyPr/>
          <a:lstStyle/>
          <a:p>
            <a:fld id="{D244CB5E-184E-41C3-A0B4-C75EA6A30AC0}" type="slidenum">
              <a:rPr lang="en-US" smtClean="0"/>
              <a:t>28</a:t>
            </a:fld>
            <a:endParaRPr lang="en-US"/>
          </a:p>
        </p:txBody>
      </p:sp>
    </p:spTree>
    <p:extLst>
      <p:ext uri="{BB962C8B-B14F-4D97-AF65-F5344CB8AC3E}">
        <p14:creationId xmlns:p14="http://schemas.microsoft.com/office/powerpoint/2010/main" val="1947928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w</a:t>
            </a:r>
            <a:r>
              <a:rPr lang="en-US" dirty="0" smtClean="0"/>
              <a:t>e assume that a subset of  the repository shapes are manually segmented and their</a:t>
            </a:r>
            <a:r>
              <a:rPr lang="en-US" baseline="0" dirty="0" smtClean="0"/>
              <a:t> segments are </a:t>
            </a:r>
            <a:r>
              <a:rPr lang="en-US" dirty="0" smtClean="0"/>
              <a:t>labeled.</a:t>
            </a:r>
            <a:r>
              <a:rPr lang="en-US" baseline="0" dirty="0" smtClean="0"/>
              <a:t> The segmentations are propagated to the rest of the input library shapes based on a modified version of the learning </a:t>
            </a:r>
            <a:r>
              <a:rPr lang="en-US" dirty="0" smtClean="0"/>
              <a:t>algorithm</a:t>
            </a:r>
            <a:r>
              <a:rPr lang="en-US" baseline="0" dirty="0" smtClean="0"/>
              <a:t> by </a:t>
            </a:r>
            <a:r>
              <a:rPr lang="en-US" baseline="0" dirty="0" err="1" smtClean="0"/>
              <a:t>Kalogerakis</a:t>
            </a:r>
            <a:r>
              <a:rPr lang="en-US" baseline="0" dirty="0" smtClean="0"/>
              <a:t> et al. from Siggraph 2010. [NEXT]</a:t>
            </a:r>
          </a:p>
          <a:p>
            <a:endParaRPr lang="en-US" dirty="0"/>
          </a:p>
        </p:txBody>
      </p:sp>
      <p:sp>
        <p:nvSpPr>
          <p:cNvPr id="4" name="Slide Number Placeholder 3"/>
          <p:cNvSpPr>
            <a:spLocks noGrp="1"/>
          </p:cNvSpPr>
          <p:nvPr>
            <p:ph type="sldNum" sz="quarter" idx="10"/>
          </p:nvPr>
        </p:nvSpPr>
        <p:spPr/>
        <p:txBody>
          <a:bodyPr/>
          <a:lstStyle/>
          <a:p>
            <a:fld id="{D244CB5E-184E-41C3-A0B4-C75EA6A30AC0}" type="slidenum">
              <a:rPr lang="en-US" smtClean="0"/>
              <a:t>29</a:t>
            </a:fld>
            <a:endParaRPr lang="en-US"/>
          </a:p>
        </p:txBody>
      </p:sp>
    </p:spTree>
    <p:extLst>
      <p:ext uri="{BB962C8B-B14F-4D97-AF65-F5344CB8AC3E}">
        <p14:creationId xmlns:p14="http://schemas.microsoft.com/office/powerpoint/2010/main" val="301235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Given the segmented and labeled shapes of the repository, the method performs clustering to identify groups of geometrically similar components within each</a:t>
            </a:r>
            <a:r>
              <a:rPr lang="en-US" baseline="0" dirty="0" smtClean="0"/>
              <a:t> </a:t>
            </a:r>
            <a:r>
              <a:rPr lang="en-US" dirty="0" smtClean="0"/>
              <a:t>component category. </a:t>
            </a:r>
            <a:r>
              <a:rPr lang="en-US" baseline="0" dirty="0" smtClean="0"/>
              <a:t>[NEXT]</a:t>
            </a:r>
          </a:p>
          <a:p>
            <a:endParaRPr lang="en-US" dirty="0"/>
          </a:p>
        </p:txBody>
      </p:sp>
      <p:sp>
        <p:nvSpPr>
          <p:cNvPr id="4" name="Slide Number Placeholder 3"/>
          <p:cNvSpPr>
            <a:spLocks noGrp="1"/>
          </p:cNvSpPr>
          <p:nvPr>
            <p:ph type="sldNum" sz="quarter" idx="10"/>
          </p:nvPr>
        </p:nvSpPr>
        <p:spPr/>
        <p:txBody>
          <a:bodyPr/>
          <a:lstStyle/>
          <a:p>
            <a:fld id="{D244CB5E-184E-41C3-A0B4-C75EA6A30AC0}" type="slidenum">
              <a:rPr lang="en-US" smtClean="0"/>
              <a:t>30</a:t>
            </a:fld>
            <a:endParaRPr lang="en-US"/>
          </a:p>
        </p:txBody>
      </p:sp>
    </p:spTree>
    <p:extLst>
      <p:ext uri="{BB962C8B-B14F-4D97-AF65-F5344CB8AC3E}">
        <p14:creationId xmlns:p14="http://schemas.microsoft.com/office/powerpoint/2010/main" val="3902941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r>
              <a:rPr lang="en-US" dirty="0" smtClean="0"/>
              <a:t>We developed a</a:t>
            </a:r>
            <a:r>
              <a:rPr lang="en-US" baseline="0" dirty="0" smtClean="0"/>
              <a:t> tool that allows even novice users to assemble </a:t>
            </a:r>
            <a:r>
              <a:rPr lang="en-US" baseline="0" dirty="0" smtClean="0"/>
              <a:t>original, </a:t>
            </a:r>
            <a:r>
              <a:rPr lang="en-US" baseline="0" dirty="0" smtClean="0"/>
              <a:t>detailed 3D models by putting together components extracted from shape repositories.  Here is a screenshot of our tool. On the left, components are presented to the user, such as torsos, heads, legs and so on. The user can select some of these parts and put them together to create a new shape.</a:t>
            </a:r>
          </a:p>
          <a:p>
            <a:endParaRPr lang="en-US" baseline="0" dirty="0" smtClean="0"/>
          </a:p>
          <a:p>
            <a:r>
              <a:rPr lang="en-US" baseline="0" dirty="0" smtClean="0"/>
              <a:t>Now, a problem is that there may be many thousands or millions of such components available to the user.  If we presented the components as a static list, it would be tedious for users to manually browse the list and find the ones they want. Furthermore, for complex assemblies, the user may not always know what components are necessary to create a plausible shape</a:t>
            </a:r>
            <a:r>
              <a:rPr lang="en-US" b="1" baseline="0" dirty="0" smtClean="0"/>
              <a:t>. Therefore, it is helpful if the tool understands the structure of shapes and automatically suggests components that the user might want to use next.</a:t>
            </a:r>
            <a:r>
              <a:rPr lang="en-US" baseline="0" dirty="0" smtClean="0"/>
              <a:t>  And that’s exactly what our tool does. [</a:t>
            </a:r>
            <a:r>
              <a:rPr lang="en-US" baseline="0" dirty="0" smtClean="0"/>
              <a:t>CLICK]</a:t>
            </a:r>
            <a:endParaRPr lang="en-US" baseline="0" dirty="0" smtClean="0"/>
          </a:p>
          <a:p>
            <a:endParaRPr lang="en-US" baseline="0" dirty="0" smtClean="0"/>
          </a:p>
          <a:p>
            <a:r>
              <a:rPr lang="en-US" baseline="0" dirty="0" smtClean="0"/>
              <a:t>I show here a video capture from a representative modeling session with our tool.  On the left,  components </a:t>
            </a:r>
            <a:r>
              <a:rPr lang="en-US" dirty="0" smtClean="0"/>
              <a:t>are organized hierarchically into tabs based on their semantic categories.</a:t>
            </a:r>
            <a:r>
              <a:rPr lang="en-US" baseline="0" dirty="0" smtClean="0"/>
              <a:t> </a:t>
            </a:r>
            <a:r>
              <a:rPr lang="en-US" dirty="0" smtClean="0"/>
              <a:t>Shapes are assembled via drag-and-drop. As soon as a component is added,</a:t>
            </a:r>
            <a:r>
              <a:rPr lang="en-US" baseline="0" dirty="0" smtClean="0"/>
              <a:t> </a:t>
            </a:r>
            <a:r>
              <a:rPr lang="en-US" dirty="0" smtClean="0"/>
              <a:t>the order of suggested categories and that of components within them is updated</a:t>
            </a:r>
            <a:r>
              <a:rPr lang="en-US" baseline="0" dirty="0" smtClean="0"/>
              <a:t> interactively to reflect their compatibility with the current shape. </a:t>
            </a:r>
            <a:r>
              <a:rPr lang="en-US" sz="1200" kern="1200" dirty="0" smtClean="0">
                <a:solidFill>
                  <a:schemeClr val="tx1"/>
                </a:solidFill>
                <a:effectLst/>
                <a:latin typeface="+mn-lt"/>
                <a:ea typeface="+mn-ea"/>
                <a:cs typeface="+mn-cs"/>
              </a:rPr>
              <a:t>[NEXT]</a:t>
            </a:r>
          </a:p>
        </p:txBody>
      </p:sp>
      <p:sp>
        <p:nvSpPr>
          <p:cNvPr id="4" name="Slide Number Placeholder 3"/>
          <p:cNvSpPr>
            <a:spLocks noGrp="1"/>
          </p:cNvSpPr>
          <p:nvPr>
            <p:ph type="sldNum" sz="quarter" idx="10"/>
          </p:nvPr>
        </p:nvSpPr>
        <p:spPr/>
        <p:txBody>
          <a:bodyPr/>
          <a:lstStyle/>
          <a:p>
            <a:fld id="{D244CB5E-184E-41C3-A0B4-C75EA6A30AC0}" type="slidenum">
              <a:rPr lang="en-US" smtClean="0"/>
              <a:t>4</a:t>
            </a:fld>
            <a:endParaRPr lang="en-US"/>
          </a:p>
        </p:txBody>
      </p:sp>
    </p:spTree>
    <p:extLst>
      <p:ext uri="{BB962C8B-B14F-4D97-AF65-F5344CB8AC3E}">
        <p14:creationId xmlns:p14="http://schemas.microsoft.com/office/powerpoint/2010/main" val="3395676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Given the segmented dataset and the extracted</a:t>
            </a:r>
            <a:r>
              <a:rPr lang="en-US" baseline="0" dirty="0" smtClean="0"/>
              <a:t> clusters of components, the </a:t>
            </a:r>
            <a:r>
              <a:rPr lang="en-US" dirty="0" smtClean="0"/>
              <a:t>method learns the structure and parameters of the Bayesian network. </a:t>
            </a:r>
            <a:r>
              <a:rPr lang="en-US" baseline="0" dirty="0" smtClean="0"/>
              <a:t>[NEXT]</a:t>
            </a:r>
          </a:p>
          <a:p>
            <a:endParaRPr lang="en-US" dirty="0"/>
          </a:p>
        </p:txBody>
      </p:sp>
      <p:sp>
        <p:nvSpPr>
          <p:cNvPr id="4" name="Slide Number Placeholder 3"/>
          <p:cNvSpPr>
            <a:spLocks noGrp="1"/>
          </p:cNvSpPr>
          <p:nvPr>
            <p:ph type="sldNum" sz="quarter" idx="10"/>
          </p:nvPr>
        </p:nvSpPr>
        <p:spPr/>
        <p:txBody>
          <a:bodyPr/>
          <a:lstStyle/>
          <a:p>
            <a:fld id="{D244CB5E-184E-41C3-A0B4-C75EA6A30AC0}" type="slidenum">
              <a:rPr lang="en-US" smtClean="0"/>
              <a:t>31</a:t>
            </a:fld>
            <a:endParaRPr lang="en-US"/>
          </a:p>
        </p:txBody>
      </p:sp>
    </p:spTree>
    <p:extLst>
      <p:ext uri="{BB962C8B-B14F-4D97-AF65-F5344CB8AC3E}">
        <p14:creationId xmlns:p14="http://schemas.microsoft.com/office/powerpoint/2010/main" val="41163494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learning procedure </a:t>
            </a:r>
            <a:r>
              <a:rPr lang="en-US" baseline="0" dirty="0" smtClean="0"/>
              <a:t>aims at maximizing </a:t>
            </a:r>
            <a:r>
              <a:rPr lang="en-US" dirty="0" smtClean="0"/>
              <a:t>the Bayesian Information Criterion score.</a:t>
            </a:r>
            <a:r>
              <a:rPr lang="en-US" baseline="0" dirty="0" smtClean="0"/>
              <a:t> [CLICK] </a:t>
            </a:r>
            <a:r>
              <a:rPr lang="en-US" dirty="0" smtClean="0"/>
              <a:t>To maximize the score, we use a local search heuristic that explores</a:t>
            </a:r>
            <a:r>
              <a:rPr lang="en-US" baseline="0" dirty="0" smtClean="0"/>
              <a:t> </a:t>
            </a:r>
            <a:r>
              <a:rPr lang="en-US" dirty="0" smtClean="0"/>
              <a:t>the space of network structures by adding, removing, and ﬂipping</a:t>
            </a:r>
            <a:r>
              <a:rPr lang="en-US" baseline="0" dirty="0" smtClean="0"/>
              <a:t> e</a:t>
            </a:r>
            <a:r>
              <a:rPr lang="en-US" dirty="0" smtClean="0"/>
              <a:t>dges. The score consists</a:t>
            </a:r>
            <a:r>
              <a:rPr lang="en-US" baseline="0" dirty="0" smtClean="0"/>
              <a:t> of two terms. [NEXT]</a:t>
            </a:r>
          </a:p>
          <a:p>
            <a:endParaRPr lang="en-US" dirty="0"/>
          </a:p>
        </p:txBody>
      </p:sp>
      <p:sp>
        <p:nvSpPr>
          <p:cNvPr id="4" name="Slide Number Placeholder 3"/>
          <p:cNvSpPr>
            <a:spLocks noGrp="1"/>
          </p:cNvSpPr>
          <p:nvPr>
            <p:ph type="sldNum" sz="quarter" idx="10"/>
          </p:nvPr>
        </p:nvSpPr>
        <p:spPr/>
        <p:txBody>
          <a:bodyPr/>
          <a:lstStyle/>
          <a:p>
            <a:fld id="{D244CB5E-184E-41C3-A0B4-C75EA6A30AC0}" type="slidenum">
              <a:rPr lang="en-US" smtClean="0"/>
              <a:t>32</a:t>
            </a:fld>
            <a:endParaRPr lang="en-US"/>
          </a:p>
        </p:txBody>
      </p:sp>
    </p:spTree>
    <p:extLst>
      <p:ext uri="{BB962C8B-B14F-4D97-AF65-F5344CB8AC3E}">
        <p14:creationId xmlns:p14="http://schemas.microsoft.com/office/powerpoint/2010/main" val="1918410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ﬁrst term is </a:t>
            </a:r>
            <a:r>
              <a:rPr lang="en-US" baseline="0" dirty="0" smtClean="0"/>
              <a:t>the </a:t>
            </a:r>
            <a:r>
              <a:rPr lang="en-US" dirty="0" smtClean="0"/>
              <a:t>likelihood</a:t>
            </a:r>
            <a:r>
              <a:rPr lang="en-US" baseline="0" dirty="0" smtClean="0"/>
              <a:t> </a:t>
            </a:r>
            <a:r>
              <a:rPr lang="en-US" dirty="0" smtClean="0"/>
              <a:t>of the parameters theta of</a:t>
            </a:r>
            <a:r>
              <a:rPr lang="en-US" baseline="0" dirty="0" smtClean="0"/>
              <a:t> the model for our training data D given a structure G of the network selected by the heuristic. [NEXT]</a:t>
            </a:r>
          </a:p>
          <a:p>
            <a:endParaRPr lang="en-US" baseline="0" dirty="0" smtClean="0"/>
          </a:p>
        </p:txBody>
      </p:sp>
      <p:sp>
        <p:nvSpPr>
          <p:cNvPr id="4" name="Slide Number Placeholder 3"/>
          <p:cNvSpPr>
            <a:spLocks noGrp="1"/>
          </p:cNvSpPr>
          <p:nvPr>
            <p:ph type="sldNum" sz="quarter" idx="10"/>
          </p:nvPr>
        </p:nvSpPr>
        <p:spPr/>
        <p:txBody>
          <a:bodyPr/>
          <a:lstStyle/>
          <a:p>
            <a:fld id="{D244CB5E-184E-41C3-A0B4-C75EA6A30AC0}" type="slidenum">
              <a:rPr lang="en-US" smtClean="0"/>
              <a:t>33</a:t>
            </a:fld>
            <a:endParaRPr lang="en-US"/>
          </a:p>
        </p:txBody>
      </p:sp>
    </p:spTree>
    <p:extLst>
      <p:ext uri="{BB962C8B-B14F-4D97-AF65-F5344CB8AC3E}">
        <p14:creationId xmlns:p14="http://schemas.microsoft.com/office/powerpoint/2010/main" val="968771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r>
              <a:rPr lang="en-US" dirty="0" smtClean="0"/>
              <a:t>The second term penalizes</a:t>
            </a:r>
            <a:r>
              <a:rPr lang="en-US" baseline="0" dirty="0" smtClean="0"/>
              <a:t> the model complexity: the more edges we have in the network, the larger the number of conditional probability table entries, therefore the penalty term is increased. This prevents our model from over-fitting  the training data. [NEXT]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244CB5E-184E-41C3-A0B4-C75EA6A30AC0}" type="slidenum">
              <a:rPr lang="en-US" smtClean="0"/>
              <a:t>34</a:t>
            </a:fld>
            <a:endParaRPr lang="en-US"/>
          </a:p>
        </p:txBody>
      </p:sp>
    </p:spTree>
    <p:extLst>
      <p:ext uri="{BB962C8B-B14F-4D97-AF65-F5344CB8AC3E}">
        <p14:creationId xmlns:p14="http://schemas.microsoft.com/office/powerpoint/2010/main" val="1275020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learned model can now be used to infer relevant</a:t>
            </a:r>
            <a:r>
              <a:rPr lang="en-US" sz="1200" kern="1200" baseline="0" dirty="0" smtClean="0">
                <a:solidFill>
                  <a:schemeClr val="tx1"/>
                </a:solidFill>
                <a:effectLst/>
                <a:latin typeface="+mn-lt"/>
                <a:ea typeface="+mn-ea"/>
                <a:cs typeface="+mn-cs"/>
              </a:rPr>
              <a:t> components </a:t>
            </a:r>
            <a:r>
              <a:rPr lang="en-US" sz="1200" kern="1200" dirty="0" smtClean="0">
                <a:solidFill>
                  <a:schemeClr val="tx1"/>
                </a:solidFill>
                <a:effectLst/>
                <a:latin typeface="+mn-lt"/>
                <a:ea typeface="+mn-ea"/>
                <a:cs typeface="+mn-cs"/>
              </a:rPr>
              <a:t>during interactive modeling sessions. </a:t>
            </a:r>
            <a:r>
              <a:rPr lang="en-US" sz="1200" kern="1200" dirty="0" smtClean="0">
                <a:solidFill>
                  <a:schemeClr val="tx1"/>
                </a:solidFill>
                <a:effectLst/>
                <a:latin typeface="+mn-lt"/>
                <a:ea typeface="+mn-ea"/>
                <a:cs typeface="+mn-cs"/>
              </a:rPr>
              <a:t>[NEXT]</a:t>
            </a:r>
            <a:endParaRPr lang="en-US" dirty="0"/>
          </a:p>
        </p:txBody>
      </p:sp>
      <p:sp>
        <p:nvSpPr>
          <p:cNvPr id="4" name="Slide Number Placeholder 3"/>
          <p:cNvSpPr>
            <a:spLocks noGrp="1"/>
          </p:cNvSpPr>
          <p:nvPr>
            <p:ph type="sldNum" sz="quarter" idx="10"/>
          </p:nvPr>
        </p:nvSpPr>
        <p:spPr/>
        <p:txBody>
          <a:bodyPr/>
          <a:lstStyle/>
          <a:p>
            <a:fld id="{D244CB5E-184E-41C3-A0B4-C75EA6A30AC0}" type="slidenum">
              <a:rPr lang="en-US" smtClean="0"/>
              <a:t>35</a:t>
            </a:fld>
            <a:endParaRPr lang="en-US"/>
          </a:p>
        </p:txBody>
      </p:sp>
    </p:spTree>
    <p:extLst>
      <p:ext uri="{BB962C8B-B14F-4D97-AF65-F5344CB8AC3E}">
        <p14:creationId xmlns:p14="http://schemas.microsoft.com/office/powerpoint/2010/main" val="19479285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Given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shape currently modeled by the user,</a:t>
            </a:r>
            <a:r>
              <a:rPr lang="en-US" sz="1200" kern="1200" baseline="0" dirty="0" smtClean="0">
                <a:solidFill>
                  <a:schemeClr val="tx1"/>
                </a:solidFill>
                <a:effectLst/>
                <a:latin typeface="+mn-lt"/>
                <a:ea typeface="+mn-ea"/>
                <a:cs typeface="+mn-cs"/>
              </a:rPr>
              <a:t> </a:t>
            </a:r>
            <a:r>
              <a:rPr lang="en-US" baseline="0" dirty="0" smtClean="0"/>
              <a:t>[NEXT]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244CB5E-184E-41C3-A0B4-C75EA6A30AC0}" type="slidenum">
              <a:rPr lang="en-US" smtClean="0"/>
              <a:t>36</a:t>
            </a:fld>
            <a:endParaRPr lang="en-US"/>
          </a:p>
        </p:txBody>
      </p:sp>
    </p:spTree>
    <p:extLst>
      <p:ext uri="{BB962C8B-B14F-4D97-AF65-F5344CB8AC3E}">
        <p14:creationId xmlns:p14="http://schemas.microsoft.com/office/powerpoint/2010/main" val="2293486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 set of </a:t>
            </a:r>
            <a:r>
              <a:rPr lang="en-US" sz="1200" kern="1200" dirty="0" smtClean="0">
                <a:solidFill>
                  <a:schemeClr val="tx1"/>
                </a:solidFill>
                <a:effectLst/>
                <a:latin typeface="+mn-lt"/>
                <a:ea typeface="+mn-ea"/>
                <a:cs typeface="+mn-cs"/>
              </a:rPr>
              <a:t>random variables in our Bayesian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network</a:t>
            </a:r>
            <a:r>
              <a:rPr lang="en-US" sz="1200" kern="1200" baseline="0" dirty="0" smtClean="0">
                <a:solidFill>
                  <a:schemeClr val="tx1"/>
                </a:solidFill>
                <a:effectLst/>
                <a:latin typeface="+mn-lt"/>
                <a:ea typeface="+mn-ea"/>
                <a:cs typeface="+mn-cs"/>
              </a:rPr>
              <a:t> become </a:t>
            </a:r>
            <a:r>
              <a:rPr lang="en-US" sz="1200" kern="1200" dirty="0" smtClean="0">
                <a:solidFill>
                  <a:schemeClr val="tx1"/>
                </a:solidFill>
                <a:effectLst/>
                <a:latin typeface="+mn-lt"/>
                <a:ea typeface="+mn-ea"/>
                <a:cs typeface="+mn-cs"/>
              </a:rPr>
              <a:t>observed.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For example, the random variable for the existence of torso and torso-alien style in the shape are set to true. The rest of the random variables are unobserved. [NEXT]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244CB5E-184E-41C3-A0B4-C75EA6A30AC0}" type="slidenum">
              <a:rPr lang="en-US" smtClean="0"/>
              <a:t>37</a:t>
            </a:fld>
            <a:endParaRPr lang="en-US"/>
          </a:p>
        </p:txBody>
      </p:sp>
    </p:spTree>
    <p:extLst>
      <p:ext uri="{BB962C8B-B14F-4D97-AF65-F5344CB8AC3E}">
        <p14:creationId xmlns:p14="http://schemas.microsoft.com/office/powerpoint/2010/main" val="5923518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r>
              <a:rPr lang="en-US" dirty="0" smtClean="0"/>
              <a:t>Given</a:t>
            </a:r>
            <a:r>
              <a:rPr lang="en-US" baseline="0" dirty="0" smtClean="0"/>
              <a:t> the evidence from the observed data, we want to find the probability of including each library component to the current shape. </a:t>
            </a:r>
            <a:r>
              <a:rPr lang="en-US" dirty="0" smtClean="0"/>
              <a:t>The compatibility of a component is evaluated based on how likely its category label</a:t>
            </a:r>
            <a:r>
              <a:rPr lang="en-US" baseline="0" dirty="0" smtClean="0"/>
              <a:t> </a:t>
            </a:r>
            <a:r>
              <a:rPr lang="en-US" dirty="0" smtClean="0"/>
              <a:t>is to</a:t>
            </a:r>
            <a:r>
              <a:rPr lang="en-US" baseline="0" dirty="0" smtClean="0"/>
              <a:t> </a:t>
            </a:r>
            <a:r>
              <a:rPr lang="en-US" dirty="0" smtClean="0"/>
              <a:t>be adjacent to any of the category</a:t>
            </a:r>
            <a:r>
              <a:rPr lang="en-US" baseline="0" dirty="0" smtClean="0"/>
              <a:t> labels</a:t>
            </a:r>
            <a:r>
              <a:rPr lang="en-US" dirty="0" smtClean="0"/>
              <a:t> existing in the shape,</a:t>
            </a:r>
            <a:r>
              <a:rPr lang="en-US" baseline="0" dirty="0" smtClean="0"/>
              <a:t> </a:t>
            </a:r>
            <a:r>
              <a:rPr lang="en-US" dirty="0" smtClean="0"/>
              <a:t>how likely the shape is to include more components of its category, and</a:t>
            </a:r>
            <a:r>
              <a:rPr lang="en-US" baseline="0" dirty="0" smtClean="0"/>
              <a:t> </a:t>
            </a:r>
            <a:r>
              <a:rPr lang="en-US" dirty="0" smtClean="0"/>
              <a:t>how likely the shape is to include components of its</a:t>
            </a:r>
            <a:r>
              <a:rPr lang="en-US" baseline="0" dirty="0" smtClean="0"/>
              <a:t> </a:t>
            </a:r>
            <a:r>
              <a:rPr lang="en-US" dirty="0" smtClean="0"/>
              <a:t>style.  </a:t>
            </a:r>
            <a:r>
              <a:rPr lang="en-US" sz="1200" kern="1200" dirty="0" smtClean="0">
                <a:solidFill>
                  <a:schemeClr val="tx1"/>
                </a:solidFill>
                <a:effectLst/>
                <a:latin typeface="+mn-lt"/>
                <a:ea typeface="+mn-ea"/>
                <a:cs typeface="+mn-cs"/>
              </a:rPr>
              <a:t>[NEXT]</a:t>
            </a:r>
            <a:endParaRPr lang="en-US" dirty="0"/>
          </a:p>
        </p:txBody>
      </p:sp>
      <p:sp>
        <p:nvSpPr>
          <p:cNvPr id="4" name="Slide Number Placeholder 3"/>
          <p:cNvSpPr>
            <a:spLocks noGrp="1"/>
          </p:cNvSpPr>
          <p:nvPr>
            <p:ph type="sldNum" sz="quarter" idx="10"/>
          </p:nvPr>
        </p:nvSpPr>
        <p:spPr/>
        <p:txBody>
          <a:bodyPr/>
          <a:lstStyle/>
          <a:p>
            <a:fld id="{D244CB5E-184E-41C3-A0B4-C75EA6A30AC0}" type="slidenum">
              <a:rPr lang="en-US" smtClean="0"/>
              <a:t>38</a:t>
            </a:fld>
            <a:endParaRPr lang="en-US"/>
          </a:p>
        </p:txBody>
      </p:sp>
    </p:spTree>
    <p:extLst>
      <p:ext uri="{BB962C8B-B14F-4D97-AF65-F5344CB8AC3E}">
        <p14:creationId xmlns:p14="http://schemas.microsoft.com/office/powerpoint/2010/main" val="2640148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r>
              <a:rPr lang="en-US" dirty="0" smtClean="0"/>
              <a:t>This</a:t>
            </a:r>
            <a:r>
              <a:rPr lang="en-US" baseline="0" dirty="0" smtClean="0"/>
              <a:t> compatibility is </a:t>
            </a:r>
            <a:r>
              <a:rPr lang="en-US" dirty="0" smtClean="0"/>
              <a:t>measured by</a:t>
            </a:r>
            <a:r>
              <a:rPr lang="en-US" baseline="0" dirty="0" smtClean="0"/>
              <a:t> querying the corresponding random variables representing this information. To evaluate these queries for each component in the database, we used a fast particle-based inference technique. </a:t>
            </a:r>
            <a:r>
              <a:rPr lang="en-US" dirty="0" smtClean="0"/>
              <a:t>The</a:t>
            </a:r>
            <a:r>
              <a:rPr lang="en-US" baseline="0" dirty="0" smtClean="0"/>
              <a:t> result of the inference procedure is the ranked list of category labels and components within each category that are presented to the user with the interface of our tool. </a:t>
            </a:r>
            <a:endParaRPr lang="en-US" dirty="0" smtClean="0"/>
          </a:p>
        </p:txBody>
      </p:sp>
      <p:sp>
        <p:nvSpPr>
          <p:cNvPr id="4" name="Slide Number Placeholder 3"/>
          <p:cNvSpPr>
            <a:spLocks noGrp="1"/>
          </p:cNvSpPr>
          <p:nvPr>
            <p:ph type="sldNum" sz="quarter" idx="10"/>
          </p:nvPr>
        </p:nvSpPr>
        <p:spPr/>
        <p:txBody>
          <a:bodyPr/>
          <a:lstStyle/>
          <a:p>
            <a:fld id="{D244CB5E-184E-41C3-A0B4-C75EA6A30AC0}" type="slidenum">
              <a:rPr lang="en-US" smtClean="0"/>
              <a:t>39</a:t>
            </a:fld>
            <a:endParaRPr lang="en-US"/>
          </a:p>
        </p:txBody>
      </p:sp>
    </p:spTree>
    <p:extLst>
      <p:ext uri="{BB962C8B-B14F-4D97-AF65-F5344CB8AC3E}">
        <p14:creationId xmlns:p14="http://schemas.microsoft.com/office/powerpoint/2010/main" val="13599597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I’ll proceed now</a:t>
            </a:r>
            <a:r>
              <a:rPr lang="en-US" sz="1200" kern="1200" baseline="0" dirty="0" smtClean="0">
                <a:solidFill>
                  <a:schemeClr val="tx1"/>
                </a:solidFill>
                <a:effectLst/>
                <a:latin typeface="+mn-lt"/>
                <a:ea typeface="+mn-ea"/>
                <a:cs typeface="+mn-cs"/>
              </a:rPr>
              <a:t> with our results and experiments to </a:t>
            </a:r>
            <a:r>
              <a:rPr lang="en-US" dirty="0" smtClean="0"/>
              <a:t>evaluate the relevance of the presented components</a:t>
            </a:r>
            <a:r>
              <a:rPr lang="en-US" baseline="0" dirty="0" smtClean="0"/>
              <a:t> of our method.</a:t>
            </a:r>
            <a:endParaRPr lang="en-US" dirty="0"/>
          </a:p>
        </p:txBody>
      </p:sp>
      <p:sp>
        <p:nvSpPr>
          <p:cNvPr id="4" name="Slide Number Placeholder 3"/>
          <p:cNvSpPr>
            <a:spLocks noGrp="1"/>
          </p:cNvSpPr>
          <p:nvPr>
            <p:ph type="sldNum" sz="quarter" idx="10"/>
          </p:nvPr>
        </p:nvSpPr>
        <p:spPr/>
        <p:txBody>
          <a:bodyPr/>
          <a:lstStyle/>
          <a:p>
            <a:fld id="{D244CB5E-184E-41C3-A0B4-C75EA6A30AC0}" type="slidenum">
              <a:rPr lang="en-US" smtClean="0"/>
              <a:t>40</a:t>
            </a:fld>
            <a:endParaRPr lang="en-US"/>
          </a:p>
        </p:txBody>
      </p:sp>
    </p:spTree>
    <p:extLst>
      <p:ext uri="{BB962C8B-B14F-4D97-AF65-F5344CB8AC3E}">
        <p14:creationId xmlns:p14="http://schemas.microsoft.com/office/powerpoint/2010/main" val="1947928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a:t>
            </a:r>
            <a:r>
              <a:rPr lang="en-US" baseline="0" dirty="0" smtClean="0"/>
              <a:t> can we preset the most relevant components for the user’s current shape? </a:t>
            </a:r>
            <a:r>
              <a:rPr lang="en-US" dirty="0" smtClean="0"/>
              <a:t>I will describe a probabilistic reasoning approach that achieves</a:t>
            </a:r>
            <a:r>
              <a:rPr lang="en-US" baseline="0" dirty="0" smtClean="0"/>
              <a:t> </a:t>
            </a:r>
            <a:r>
              <a:rPr lang="en-US" dirty="0" smtClean="0"/>
              <a:t>this.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Given an </a:t>
            </a:r>
            <a:r>
              <a:rPr lang="en-US" b="0" dirty="0" smtClean="0"/>
              <a:t>incomplete</a:t>
            </a:r>
            <a:r>
              <a:rPr lang="en-US" baseline="0" dirty="0" smtClean="0"/>
              <a:t> </a:t>
            </a:r>
            <a:r>
              <a:rPr lang="en-US" dirty="0" smtClean="0"/>
              <a:t>shape currently modeled by a user, our method performs inference in a probabilistic model [CLICK] that</a:t>
            </a:r>
            <a:r>
              <a:rPr lang="en-US" baseline="0" dirty="0" smtClean="0"/>
              <a:t> </a:t>
            </a:r>
            <a:r>
              <a:rPr lang="en-US" dirty="0" smtClean="0"/>
              <a:t>encodes semantic and geometric relationships among the shape components of the</a:t>
            </a:r>
            <a:r>
              <a:rPr lang="en-US" baseline="0" dirty="0" smtClean="0"/>
              <a:t> </a:t>
            </a:r>
            <a:r>
              <a:rPr lang="en-US" dirty="0" smtClean="0"/>
              <a:t>input repository.</a:t>
            </a:r>
            <a:r>
              <a:rPr lang="en-US" baseline="0" dirty="0" smtClean="0"/>
              <a:t> </a:t>
            </a:r>
            <a:r>
              <a:rPr lang="en-US" dirty="0" smtClean="0"/>
              <a:t>[CLICK]  Based on the results of the inference, our method generates ranked lists of category labels and components within each category</a:t>
            </a:r>
            <a:r>
              <a:rPr lang="en-US" baseline="0" dirty="0" smtClean="0"/>
              <a:t> that are presented to the user interactively through our user interface. [NEXT]</a:t>
            </a:r>
          </a:p>
        </p:txBody>
      </p:sp>
      <p:sp>
        <p:nvSpPr>
          <p:cNvPr id="4" name="Slide Number Placeholder 3"/>
          <p:cNvSpPr>
            <a:spLocks noGrp="1"/>
          </p:cNvSpPr>
          <p:nvPr>
            <p:ph type="sldNum" sz="quarter" idx="10"/>
          </p:nvPr>
        </p:nvSpPr>
        <p:spPr/>
        <p:txBody>
          <a:bodyPr/>
          <a:lstStyle/>
          <a:p>
            <a:fld id="{D244CB5E-184E-41C3-A0B4-C75EA6A30AC0}" type="slidenum">
              <a:rPr lang="en-US" smtClean="0"/>
              <a:t>5</a:t>
            </a:fld>
            <a:endParaRPr lang="en-US"/>
          </a:p>
        </p:txBody>
      </p:sp>
    </p:spTree>
    <p:extLst>
      <p:ext uri="{BB962C8B-B14F-4D97-AF65-F5344CB8AC3E}">
        <p14:creationId xmlns:p14="http://schemas.microsoft.com/office/powerpoint/2010/main" val="10845402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r>
              <a:rPr lang="en-US" baseline="0" dirty="0" smtClean="0"/>
              <a:t>[CLICK!!!!] Here I show a video presenting the shapes created by the users with the assembly-based 3D modeling interface in the probabilistic model condition. Most of the participants had little or no prior exposure to 3D modeling.  On average, the participants used 10 components per 3D shape. The components used in single assembled 3D model originated from 6 library shapes on average. None of the shapes here is the same with any of the repository shapes. In all cases, users combined components from different library shapes.  </a:t>
            </a:r>
            <a:r>
              <a:rPr lang="en-US" sz="1200" kern="1200" dirty="0" smtClean="0">
                <a:solidFill>
                  <a:schemeClr val="tx1"/>
                </a:solidFill>
                <a:effectLst/>
                <a:latin typeface="+mn-lt"/>
                <a:ea typeface="+mn-ea"/>
                <a:cs typeface="+mn-cs"/>
              </a:rPr>
              <a:t>[NEXT]</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244CB5E-184E-41C3-A0B4-C75EA6A30AC0}" type="slidenum">
              <a:rPr lang="en-US" smtClean="0"/>
              <a:t>41</a:t>
            </a:fld>
            <a:endParaRPr lang="en-US"/>
          </a:p>
        </p:txBody>
      </p:sp>
    </p:spTree>
    <p:extLst>
      <p:ext uri="{BB962C8B-B14F-4D97-AF65-F5344CB8AC3E}">
        <p14:creationId xmlns:p14="http://schemas.microsoft.com/office/powerpoint/2010/main" val="17101611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users were 42 volunteers we recruited from the student body of the computer science department in our university. Each participant performed two toy tasks and two creature tasks.  [CLICK] Each user’s task was performed in a randomly chosen condition from the following three conditions </a:t>
            </a:r>
            <a:r>
              <a:rPr lang="en-US" sz="1200" kern="1200" dirty="0" smtClean="0">
                <a:solidFill>
                  <a:schemeClr val="tx1"/>
                </a:solidFill>
                <a:effectLst/>
                <a:latin typeface="+mn-lt"/>
                <a:ea typeface="+mn-ea"/>
                <a:cs typeface="+mn-cs"/>
              </a:rPr>
              <a:t>[CLICK] The first condition</a:t>
            </a:r>
            <a:r>
              <a:rPr lang="en-US" sz="1200" kern="1200" baseline="0" dirty="0" smtClean="0">
                <a:solidFill>
                  <a:schemeClr val="tx1"/>
                </a:solidFill>
                <a:effectLst/>
                <a:latin typeface="+mn-lt"/>
                <a:ea typeface="+mn-ea"/>
                <a:cs typeface="+mn-cs"/>
              </a:rPr>
              <a:t> uses t</a:t>
            </a:r>
            <a:r>
              <a:rPr lang="en-US" baseline="0" dirty="0" smtClean="0"/>
              <a:t>he dynamic ordering of components based on our probabilistic model. The second alternative was a static ordering of categories and components. The ordering was based on the prior probabilities of categories and style clusters in the training data. Thus, the most frequently used categories and components appear ﬁrst. [CLICK] The third alternative was the purely geometric suggestion generation approach of </a:t>
            </a:r>
            <a:r>
              <a:rPr lang="en-US" baseline="0" dirty="0" err="1" smtClean="0"/>
              <a:t>Chaudhuri</a:t>
            </a:r>
            <a:r>
              <a:rPr lang="en-US" baseline="0" dirty="0" smtClean="0"/>
              <a:t> and </a:t>
            </a:r>
            <a:r>
              <a:rPr lang="en-US" baseline="0" dirty="0" err="1" smtClean="0"/>
              <a:t>Koltun</a:t>
            </a:r>
            <a:r>
              <a:rPr lang="en-US" baseline="0" dirty="0" smtClean="0"/>
              <a:t>.  [NEXT]</a:t>
            </a:r>
          </a:p>
        </p:txBody>
      </p:sp>
      <p:sp>
        <p:nvSpPr>
          <p:cNvPr id="4" name="Slide Number Placeholder 3"/>
          <p:cNvSpPr>
            <a:spLocks noGrp="1"/>
          </p:cNvSpPr>
          <p:nvPr>
            <p:ph type="sldNum" sz="quarter" idx="10"/>
          </p:nvPr>
        </p:nvSpPr>
        <p:spPr/>
        <p:txBody>
          <a:bodyPr/>
          <a:lstStyle/>
          <a:p>
            <a:fld id="{D244CB5E-184E-41C3-A0B4-C75EA6A30AC0}" type="slidenum">
              <a:rPr lang="en-US" smtClean="0"/>
              <a:t>42</a:t>
            </a:fld>
            <a:endParaRPr lang="en-US"/>
          </a:p>
        </p:txBody>
      </p:sp>
    </p:spTree>
    <p:extLst>
      <p:ext uri="{BB962C8B-B14F-4D97-AF65-F5344CB8AC3E}">
        <p14:creationId xmlns:p14="http://schemas.microsoft.com/office/powerpoint/2010/main" val="3707497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this</a:t>
            </a:r>
            <a:r>
              <a:rPr lang="en-US" baseline="0" dirty="0" smtClean="0"/>
              <a:t> figure, we measure how frequently a chosen category appeared in the first positions of the ranked lists produced by each algorithm in the creatures task. The y-axis show the cumulative frequency of </a:t>
            </a:r>
            <a:r>
              <a:rPr lang="en-US" dirty="0" smtClean="0"/>
              <a:t>categories from which components were selected</a:t>
            </a:r>
            <a:r>
              <a:rPr lang="en-US" baseline="0" dirty="0" smtClean="0"/>
              <a:t> and the x-axis shows the category ranking at the time of selection. </a:t>
            </a:r>
            <a:r>
              <a:rPr lang="en-US" dirty="0" smtClean="0"/>
              <a:t>The</a:t>
            </a:r>
            <a:r>
              <a:rPr lang="en-US" baseline="0" dirty="0" smtClean="0"/>
              <a:t> performance of our probabilistic model is reflected on the red curve, the static condition on the blue curve and the approach of </a:t>
            </a:r>
            <a:r>
              <a:rPr lang="en-US" baseline="0" dirty="0" err="1" smtClean="0"/>
              <a:t>Chaudhuri</a:t>
            </a:r>
            <a:r>
              <a:rPr lang="en-US" baseline="0" dirty="0" smtClean="0"/>
              <a:t> and </a:t>
            </a:r>
            <a:r>
              <a:rPr lang="en-US" baseline="0" dirty="0" err="1" smtClean="0"/>
              <a:t>Koltun</a:t>
            </a:r>
            <a:r>
              <a:rPr lang="en-US" baseline="0" dirty="0" smtClean="0"/>
              <a:t> on the green curve</a:t>
            </a:r>
            <a:r>
              <a:rPr lang="en-US" b="1" baseline="0" dirty="0" smtClean="0"/>
              <a:t>. </a:t>
            </a:r>
            <a:r>
              <a:rPr lang="en-US" b="0" baseline="0" dirty="0" smtClean="0"/>
              <a:t> [CLICK] </a:t>
            </a:r>
            <a:r>
              <a:rPr lang="en-US" dirty="0" smtClean="0"/>
              <a:t>A</a:t>
            </a:r>
            <a:r>
              <a:rPr lang="en-US" baseline="0" dirty="0" smtClean="0"/>
              <a:t>bout 68</a:t>
            </a:r>
            <a:r>
              <a:rPr lang="en-US" dirty="0" smtClean="0"/>
              <a:t>% of</a:t>
            </a:r>
            <a:r>
              <a:rPr lang="en-US" baseline="0" dirty="0" smtClean="0"/>
              <a:t> </a:t>
            </a:r>
            <a:r>
              <a:rPr lang="en-US" dirty="0" smtClean="0"/>
              <a:t>the chosen components were selected from the category</a:t>
            </a:r>
            <a:r>
              <a:rPr lang="en-US" baseline="0" dirty="0" smtClean="0"/>
              <a:t> that was ranked first </a:t>
            </a:r>
            <a:r>
              <a:rPr lang="en-US" dirty="0" smtClean="0"/>
              <a:t>in</a:t>
            </a:r>
            <a:r>
              <a:rPr lang="en-US" baseline="0" dirty="0" smtClean="0"/>
              <a:t> </a:t>
            </a:r>
            <a:r>
              <a:rPr lang="en-US" dirty="0" smtClean="0"/>
              <a:t>the probabilistic model condition, compared to 37% in the </a:t>
            </a:r>
            <a:r>
              <a:rPr lang="en-US" baseline="0" dirty="0" smtClean="0"/>
              <a:t>approach of </a:t>
            </a:r>
            <a:r>
              <a:rPr lang="en-US" baseline="0" dirty="0" err="1" smtClean="0"/>
              <a:t>Chaudhuri</a:t>
            </a:r>
            <a:r>
              <a:rPr lang="en-US" baseline="0" dirty="0" smtClean="0"/>
              <a:t> and </a:t>
            </a:r>
            <a:r>
              <a:rPr lang="en-US" baseline="0" dirty="0" err="1" smtClean="0"/>
              <a:t>Koltun</a:t>
            </a:r>
            <a:r>
              <a:rPr lang="en-US" dirty="0" smtClean="0"/>
              <a:t> and 25% in the static</a:t>
            </a:r>
            <a:r>
              <a:rPr lang="en-US" baseline="0" dirty="0" smtClean="0"/>
              <a:t> </a:t>
            </a:r>
            <a:r>
              <a:rPr lang="en-US" dirty="0" smtClean="0"/>
              <a:t>condition</a:t>
            </a:r>
            <a:r>
              <a:rPr lang="en-US" baseline="0" dirty="0" smtClean="0"/>
              <a:t>. Therefore, more frequently selected categories usually appear ﬁrst in our probabilistic model, in contrast to the alternative methods.  [CLICK]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This figure presents how frequently a chosen component appeared in the first positions of the ranked list of its category produced by each algorithm. Again, the relevance of components suggested based on probabilistic model was higher than the one based on the static ordering and the geometric approach. </a:t>
            </a:r>
            <a:r>
              <a:rPr lang="en-US" sz="1200" kern="1200" dirty="0" smtClean="0">
                <a:solidFill>
                  <a:schemeClr val="tx1"/>
                </a:solidFill>
                <a:effectLst/>
                <a:latin typeface="+mn-lt"/>
                <a:ea typeface="+mn-ea"/>
                <a:cs typeface="+mn-cs"/>
              </a:rPr>
              <a:t>[NEXT]</a:t>
            </a:r>
            <a:endParaRPr lang="en-US" baseline="0" dirty="0" smtClean="0"/>
          </a:p>
        </p:txBody>
      </p:sp>
      <p:sp>
        <p:nvSpPr>
          <p:cNvPr id="4" name="Slide Number Placeholder 3"/>
          <p:cNvSpPr>
            <a:spLocks noGrp="1"/>
          </p:cNvSpPr>
          <p:nvPr>
            <p:ph type="sldNum" sz="quarter" idx="10"/>
          </p:nvPr>
        </p:nvSpPr>
        <p:spPr/>
        <p:txBody>
          <a:bodyPr/>
          <a:lstStyle/>
          <a:p>
            <a:fld id="{D244CB5E-184E-41C3-A0B4-C75EA6A30AC0}" type="slidenum">
              <a:rPr lang="en-US" smtClean="0"/>
              <a:t>43</a:t>
            </a:fld>
            <a:endParaRPr lang="en-US"/>
          </a:p>
        </p:txBody>
      </p:sp>
    </p:spTree>
    <p:extLst>
      <p:ext uri="{BB962C8B-B14F-4D97-AF65-F5344CB8AC3E}">
        <p14:creationId xmlns:p14="http://schemas.microsoft.com/office/powerpoint/2010/main" val="10095392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saw the same behavior also in the Toy </a:t>
            </a:r>
            <a:r>
              <a:rPr lang="en-US" baseline="0" dirty="0" smtClean="0"/>
              <a:t>task. For both cases, the probabilistic model outperformed the static ordering and the geometric approach.</a:t>
            </a:r>
            <a:r>
              <a:rPr lang="en-US" sz="1200" kern="1200" dirty="0" smtClean="0">
                <a:solidFill>
                  <a:schemeClr val="tx1"/>
                </a:solidFill>
                <a:effectLst/>
                <a:latin typeface="+mn-lt"/>
                <a:ea typeface="+mn-ea"/>
                <a:cs typeface="+mn-cs"/>
              </a:rPr>
              <a:t> [NEXT]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D244CB5E-184E-41C3-A0B4-C75EA6A30AC0}" type="slidenum">
              <a:rPr lang="en-US" smtClean="0"/>
              <a:t>44</a:t>
            </a:fld>
            <a:endParaRPr lang="en-US"/>
          </a:p>
        </p:txBody>
      </p:sp>
    </p:spTree>
    <p:extLst>
      <p:ext uri="{BB962C8B-B14F-4D97-AF65-F5344CB8AC3E}">
        <p14:creationId xmlns:p14="http://schemas.microsoft.com/office/powerpoint/2010/main" val="26744049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r>
              <a:rPr lang="en-US" dirty="0" smtClean="0"/>
              <a:t>More specifically, here,</a:t>
            </a:r>
            <a:r>
              <a:rPr lang="en-US" baseline="0" dirty="0" smtClean="0"/>
              <a:t> I show the modeling session durations for representative shapes created by the users in the probabilistic model condition. </a:t>
            </a:r>
            <a:r>
              <a:rPr lang="en-US" dirty="0" smtClean="0"/>
              <a:t>The average modeling time per</a:t>
            </a:r>
            <a:r>
              <a:rPr lang="en-US" baseline="0" dirty="0" smtClean="0"/>
              <a:t> </a:t>
            </a:r>
            <a:r>
              <a:rPr lang="en-US" dirty="0" smtClean="0"/>
              <a:t>session with the probabilistic model was 21 minutes</a:t>
            </a:r>
            <a:r>
              <a:rPr lang="en-US" baseline="0" dirty="0" smtClean="0"/>
              <a:t>, while</a:t>
            </a:r>
            <a:r>
              <a:rPr lang="en-US" dirty="0" smtClean="0"/>
              <a:t> the average modeling time was 25 minutes with the</a:t>
            </a:r>
            <a:r>
              <a:rPr lang="en-US" baseline="0" dirty="0" smtClean="0"/>
              <a:t> </a:t>
            </a:r>
            <a:r>
              <a:rPr lang="en-US" dirty="0" smtClean="0"/>
              <a:t>static ordering and 34 minutes with the approach of </a:t>
            </a:r>
            <a:r>
              <a:rPr lang="en-US" dirty="0" err="1" smtClean="0"/>
              <a:t>Chaudhuri</a:t>
            </a:r>
            <a:r>
              <a:rPr lang="en-US" baseline="0" dirty="0" smtClean="0"/>
              <a:t> </a:t>
            </a:r>
            <a:r>
              <a:rPr lang="en-US" dirty="0" smtClean="0"/>
              <a:t>and </a:t>
            </a:r>
            <a:r>
              <a:rPr lang="en-US" dirty="0" err="1" smtClean="0"/>
              <a:t>Koltun</a:t>
            </a:r>
            <a:r>
              <a:rPr lang="en-US" dirty="0" smtClean="0"/>
              <a:t>. [NEXT]</a:t>
            </a:r>
            <a:endParaRPr lang="en-US" dirty="0"/>
          </a:p>
        </p:txBody>
      </p:sp>
      <p:sp>
        <p:nvSpPr>
          <p:cNvPr id="4" name="Slide Number Placeholder 3"/>
          <p:cNvSpPr>
            <a:spLocks noGrp="1"/>
          </p:cNvSpPr>
          <p:nvPr>
            <p:ph type="sldNum" sz="quarter" idx="10"/>
          </p:nvPr>
        </p:nvSpPr>
        <p:spPr/>
        <p:txBody>
          <a:bodyPr/>
          <a:lstStyle/>
          <a:p>
            <a:fld id="{D244CB5E-184E-41C3-A0B4-C75EA6A30AC0}" type="slidenum">
              <a:rPr lang="en-US" smtClean="0"/>
              <a:t>45</a:t>
            </a:fld>
            <a:endParaRPr lang="en-US"/>
          </a:p>
        </p:txBody>
      </p:sp>
    </p:spTree>
    <p:extLst>
      <p:ext uri="{BB962C8B-B14F-4D97-AF65-F5344CB8AC3E}">
        <p14:creationId xmlns:p14="http://schemas.microsoft.com/office/powerpoint/2010/main" val="39083477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r>
              <a:rPr lang="en-US" dirty="0" smtClean="0"/>
              <a:t>I described a probabilistic reasoning approach to the presentation of components in open-ended, assembly-based 3D modeling.</a:t>
            </a:r>
            <a:r>
              <a:rPr lang="en-US" baseline="0" dirty="0" smtClean="0"/>
              <a:t> </a:t>
            </a:r>
            <a:r>
              <a:rPr lang="en-US" dirty="0" smtClean="0"/>
              <a:t>[CLICK] Our approach learns a probabilistic graphical model that encodes conditional dependencies between shape components. The model operates on both semantics and geometric style of components. During interactive</a:t>
            </a:r>
            <a:r>
              <a:rPr lang="en-US" baseline="0" dirty="0" smtClean="0"/>
              <a:t> </a:t>
            </a:r>
            <a:r>
              <a:rPr lang="en-US" dirty="0" smtClean="0"/>
              <a:t>modeling sessions, inference in the probabilistic model is used to</a:t>
            </a:r>
            <a:r>
              <a:rPr lang="en-US" baseline="0" dirty="0" smtClean="0"/>
              <a:t> </a:t>
            </a:r>
            <a:r>
              <a:rPr lang="en-US" dirty="0" smtClean="0"/>
              <a:t>present relevant components</a:t>
            </a:r>
            <a:r>
              <a:rPr lang="en-US" baseline="0" dirty="0" smtClean="0"/>
              <a:t>. </a:t>
            </a:r>
            <a:r>
              <a:rPr lang="en-US" dirty="0" smtClean="0"/>
              <a:t>[CLICK] </a:t>
            </a:r>
            <a:r>
              <a:rPr lang="en-US" baseline="0" dirty="0" smtClean="0"/>
              <a:t>Our experiments indicate that the probabilistic model increases the relevance of presented components. </a:t>
            </a:r>
            <a:r>
              <a:rPr lang="en-US" sz="1200" kern="1200" dirty="0" smtClean="0">
                <a:solidFill>
                  <a:schemeClr val="tx1"/>
                </a:solidFill>
                <a:effectLst/>
                <a:latin typeface="+mn-lt"/>
                <a:ea typeface="+mn-ea"/>
                <a:cs typeface="+mn-cs"/>
              </a:rPr>
              <a:t>[NEXT]</a:t>
            </a:r>
            <a:endParaRPr lang="en-US" dirty="0"/>
          </a:p>
        </p:txBody>
      </p:sp>
      <p:sp>
        <p:nvSpPr>
          <p:cNvPr id="4" name="Slide Number Placeholder 3"/>
          <p:cNvSpPr>
            <a:spLocks noGrp="1"/>
          </p:cNvSpPr>
          <p:nvPr>
            <p:ph type="sldNum" sz="quarter" idx="10"/>
          </p:nvPr>
        </p:nvSpPr>
        <p:spPr/>
        <p:txBody>
          <a:bodyPr/>
          <a:lstStyle/>
          <a:p>
            <a:fld id="{D244CB5E-184E-41C3-A0B4-C75EA6A30AC0}" type="slidenum">
              <a:rPr lang="en-US" smtClean="0"/>
              <a:t>46</a:t>
            </a:fld>
            <a:endParaRPr lang="en-US"/>
          </a:p>
        </p:txBody>
      </p:sp>
    </p:spTree>
    <p:extLst>
      <p:ext uri="{BB962C8B-B14F-4D97-AF65-F5344CB8AC3E}">
        <p14:creationId xmlns:p14="http://schemas.microsoft.com/office/powerpoint/2010/main" val="2231548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r>
              <a:rPr lang="en-US" dirty="0" smtClean="0"/>
              <a:t>As future work, our model can be augmented to support better</a:t>
            </a:r>
            <a:r>
              <a:rPr lang="en-US" baseline="0" dirty="0" smtClean="0"/>
              <a:t> stylistic as well as </a:t>
            </a:r>
            <a:r>
              <a:rPr lang="en-US" dirty="0" smtClean="0"/>
              <a:t>spatial</a:t>
            </a:r>
            <a:r>
              <a:rPr lang="en-US" baseline="0" dirty="0" smtClean="0"/>
              <a:t> </a:t>
            </a:r>
            <a:r>
              <a:rPr lang="en-US" dirty="0" smtClean="0"/>
              <a:t>and functional relationships between components. </a:t>
            </a:r>
            <a:r>
              <a:rPr lang="en-US" sz="1200" dirty="0" smtClean="0"/>
              <a:t>[CLICK] </a:t>
            </a:r>
            <a:r>
              <a:rPr lang="en-US" dirty="0" smtClean="0"/>
              <a:t> The preprocessing stage our method can be further automated</a:t>
            </a:r>
            <a:r>
              <a:rPr lang="en-US" baseline="0" dirty="0" smtClean="0"/>
              <a:t> </a:t>
            </a:r>
            <a:r>
              <a:rPr lang="en-US" dirty="0" smtClean="0"/>
              <a:t>from developments in consistent shape segmentation. Our modeling</a:t>
            </a:r>
            <a:r>
              <a:rPr lang="en-US" baseline="0" dirty="0" smtClean="0"/>
              <a:t> interface can also benefit from advances in g</a:t>
            </a:r>
            <a:r>
              <a:rPr lang="en-US" dirty="0" smtClean="0"/>
              <a:t>luing</a:t>
            </a:r>
            <a:r>
              <a:rPr lang="en-US" baseline="0" dirty="0" smtClean="0"/>
              <a:t> and cutting components, </a:t>
            </a:r>
            <a:r>
              <a:rPr lang="en-US" sz="1200" dirty="0" smtClean="0"/>
              <a:t>[CLICK]  </a:t>
            </a:r>
            <a:r>
              <a:rPr lang="en-US" dirty="0" smtClean="0"/>
              <a:t>as well as from</a:t>
            </a:r>
            <a:r>
              <a:rPr lang="en-US" baseline="0" dirty="0" smtClean="0"/>
              <a:t> </a:t>
            </a:r>
            <a:r>
              <a:rPr lang="en-US" dirty="0" smtClean="0"/>
              <a:t>integration with sketch-based interfaces for manipulating detailed</a:t>
            </a:r>
            <a:r>
              <a:rPr lang="en-US" baseline="0" dirty="0" smtClean="0"/>
              <a:t> </a:t>
            </a:r>
            <a:r>
              <a:rPr lang="en-US" dirty="0" smtClean="0"/>
              <a:t>geometry. </a:t>
            </a:r>
            <a:r>
              <a:rPr lang="en-US" sz="1200" kern="1200" dirty="0" smtClean="0">
                <a:solidFill>
                  <a:schemeClr val="tx1"/>
                </a:solidFill>
                <a:effectLst/>
                <a:latin typeface="+mn-lt"/>
                <a:ea typeface="+mn-ea"/>
                <a:cs typeface="+mn-cs"/>
              </a:rPr>
              <a:t>[NEXT]</a:t>
            </a:r>
            <a:endParaRPr lang="en-US" dirty="0"/>
          </a:p>
        </p:txBody>
      </p:sp>
      <p:sp>
        <p:nvSpPr>
          <p:cNvPr id="4" name="Slide Number Placeholder 3"/>
          <p:cNvSpPr>
            <a:spLocks noGrp="1"/>
          </p:cNvSpPr>
          <p:nvPr>
            <p:ph type="sldNum" sz="quarter" idx="10"/>
          </p:nvPr>
        </p:nvSpPr>
        <p:spPr/>
        <p:txBody>
          <a:bodyPr/>
          <a:lstStyle/>
          <a:p>
            <a:fld id="{D244CB5E-184E-41C3-A0B4-C75EA6A30AC0}" type="slidenum">
              <a:rPr lang="en-US" smtClean="0"/>
              <a:t>47</a:t>
            </a:fld>
            <a:endParaRPr lang="en-US"/>
          </a:p>
        </p:txBody>
      </p:sp>
    </p:spTree>
    <p:extLst>
      <p:ext uri="{BB962C8B-B14F-4D97-AF65-F5344CB8AC3E}">
        <p14:creationId xmlns:p14="http://schemas.microsoft.com/office/powerpoint/2010/main" val="12512018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r>
              <a:rPr lang="en-US" smtClean="0"/>
              <a:t>Thank</a:t>
            </a:r>
            <a:r>
              <a:rPr lang="en-US" baseline="0" smtClean="0"/>
              <a:t> you!</a:t>
            </a:r>
            <a:endParaRPr lang="en-US" dirty="0"/>
          </a:p>
        </p:txBody>
      </p:sp>
      <p:sp>
        <p:nvSpPr>
          <p:cNvPr id="4" name="Slide Number Placeholder 3"/>
          <p:cNvSpPr>
            <a:spLocks noGrp="1"/>
          </p:cNvSpPr>
          <p:nvPr>
            <p:ph type="sldNum" sz="quarter" idx="10"/>
          </p:nvPr>
        </p:nvSpPr>
        <p:spPr/>
        <p:txBody>
          <a:bodyPr/>
          <a:lstStyle/>
          <a:p>
            <a:fld id="{D244CB5E-184E-41C3-A0B4-C75EA6A30AC0}" type="slidenum">
              <a:rPr lang="en-US" smtClean="0"/>
              <a:t>48</a:t>
            </a:fld>
            <a:endParaRPr lang="en-US"/>
          </a:p>
        </p:txBody>
      </p:sp>
    </p:spTree>
    <p:extLst>
      <p:ext uri="{BB962C8B-B14F-4D97-AF65-F5344CB8AC3E}">
        <p14:creationId xmlns:p14="http://schemas.microsoft.com/office/powerpoint/2010/main" val="2773218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More specifically,</a:t>
            </a:r>
            <a:r>
              <a:rPr lang="en-US" baseline="0" dirty="0" smtClean="0"/>
              <a:t> for each component, we extract a geometric feature vector which incorporates shape diameter, curvature, PCA descriptors, and geodesic distance-based descriptors. [CLICK] Then our algorithm performs clustering based on a Gaussian mixture model in this feature space. The mixture is a superposition of Gaussian distributions that have their own covariance structure. Each Gaussian is mapped to a cluster of </a:t>
            </a:r>
            <a:r>
              <a:rPr lang="en-US" dirty="0" smtClean="0"/>
              <a:t>geometrically similar components. In this example, we see four clusters representing</a:t>
            </a:r>
            <a:r>
              <a:rPr lang="en-US" baseline="0" dirty="0" smtClean="0"/>
              <a:t> four different styles of heads.</a:t>
            </a:r>
            <a:r>
              <a:rPr lang="en-US" dirty="0" smtClean="0"/>
              <a:t> </a:t>
            </a:r>
            <a:r>
              <a:rPr lang="en-US" baseline="0" dirty="0" smtClean="0"/>
              <a:t>[NEXT]</a:t>
            </a:r>
          </a:p>
          <a:p>
            <a:endParaRPr lang="en-US" dirty="0"/>
          </a:p>
        </p:txBody>
      </p:sp>
      <p:sp>
        <p:nvSpPr>
          <p:cNvPr id="4" name="Slide Number Placeholder 3"/>
          <p:cNvSpPr>
            <a:spLocks noGrp="1"/>
          </p:cNvSpPr>
          <p:nvPr>
            <p:ph type="sldNum" sz="quarter" idx="10"/>
          </p:nvPr>
        </p:nvSpPr>
        <p:spPr/>
        <p:txBody>
          <a:bodyPr/>
          <a:lstStyle/>
          <a:p>
            <a:fld id="{D244CB5E-184E-41C3-A0B4-C75EA6A30AC0}" type="slidenum">
              <a:rPr lang="en-US" smtClean="0"/>
              <a:t>51</a:t>
            </a:fld>
            <a:endParaRPr lang="en-US"/>
          </a:p>
        </p:txBody>
      </p:sp>
    </p:spTree>
    <p:extLst>
      <p:ext uri="{BB962C8B-B14F-4D97-AF65-F5344CB8AC3E}">
        <p14:creationId xmlns:p14="http://schemas.microsoft.com/office/powerpoint/2010/main" val="4716902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r>
              <a:rPr lang="en-US" dirty="0" smtClean="0"/>
              <a:t>This Figure shows the distribution of the number of components</a:t>
            </a:r>
            <a:r>
              <a:rPr lang="en-US" baseline="0" dirty="0" smtClean="0"/>
              <a:t> </a:t>
            </a:r>
            <a:r>
              <a:rPr lang="en-US" dirty="0" smtClean="0"/>
              <a:t>used by participants in their models. </a:t>
            </a:r>
            <a:r>
              <a:rPr lang="en-US" dirty="0" smtClean="0"/>
              <a:t>Again</a:t>
            </a:r>
            <a:r>
              <a:rPr lang="en-US" dirty="0" smtClean="0"/>
              <a:t>,</a:t>
            </a:r>
            <a:r>
              <a:rPr lang="en-US" baseline="0" dirty="0" smtClean="0"/>
              <a:t> the red bars correspond to our probabilistic model, the blue bars to the static condition and the green bars to the approach of </a:t>
            </a:r>
            <a:r>
              <a:rPr lang="en-US" baseline="0" dirty="0" err="1" smtClean="0"/>
              <a:t>Chaudhuri</a:t>
            </a:r>
            <a:r>
              <a:rPr lang="en-US" baseline="0" dirty="0" smtClean="0"/>
              <a:t> and </a:t>
            </a:r>
            <a:r>
              <a:rPr lang="en-US" baseline="0" dirty="0" err="1" smtClean="0"/>
              <a:t>Koltun</a:t>
            </a:r>
            <a:r>
              <a:rPr lang="en-US" baseline="0" dirty="0" smtClean="0"/>
              <a:t>.  </a:t>
            </a:r>
            <a:r>
              <a:rPr lang="en-US" dirty="0" smtClean="0"/>
              <a:t>On average, participants used</a:t>
            </a:r>
            <a:r>
              <a:rPr lang="en-US" baseline="0" dirty="0" smtClean="0"/>
              <a:t> </a:t>
            </a:r>
            <a:r>
              <a:rPr lang="en-US" dirty="0" smtClean="0"/>
              <a:t>9.9 components for 3D models created with the probabilistic model.</a:t>
            </a:r>
          </a:p>
        </p:txBody>
      </p:sp>
      <p:sp>
        <p:nvSpPr>
          <p:cNvPr id="4" name="Slide Number Placeholder 3"/>
          <p:cNvSpPr>
            <a:spLocks noGrp="1"/>
          </p:cNvSpPr>
          <p:nvPr>
            <p:ph type="sldNum" sz="quarter" idx="10"/>
          </p:nvPr>
        </p:nvSpPr>
        <p:spPr/>
        <p:txBody>
          <a:bodyPr/>
          <a:lstStyle/>
          <a:p>
            <a:fld id="{D244CB5E-184E-41C3-A0B4-C75EA6A30AC0}" type="slidenum">
              <a:rPr lang="en-US" smtClean="0"/>
              <a:t>52</a:t>
            </a:fld>
            <a:endParaRPr lang="en-US"/>
          </a:p>
        </p:txBody>
      </p:sp>
    </p:spTree>
    <p:extLst>
      <p:ext uri="{BB962C8B-B14F-4D97-AF65-F5344CB8AC3E}">
        <p14:creationId xmlns:p14="http://schemas.microsoft.com/office/powerpoint/2010/main" val="735733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probabilistic model is learned from the</a:t>
            </a:r>
            <a:r>
              <a:rPr lang="en-US" sz="1200" b="0" i="0" kern="1200" baseline="0" dirty="0" smtClean="0">
                <a:solidFill>
                  <a:schemeClr val="tx1"/>
                </a:solidFill>
                <a:effectLst/>
                <a:latin typeface="+mn-lt"/>
                <a:ea typeface="+mn-ea"/>
                <a:cs typeface="+mn-cs"/>
              </a:rPr>
              <a:t> input repository </a:t>
            </a:r>
            <a:r>
              <a:rPr lang="en-US" sz="1200" b="0" i="0" kern="1200" dirty="0" smtClean="0">
                <a:solidFill>
                  <a:schemeClr val="tx1"/>
                </a:solidFill>
                <a:effectLst/>
                <a:latin typeface="+mn-lt"/>
                <a:ea typeface="+mn-ea"/>
                <a:cs typeface="+mn-cs"/>
              </a:rPr>
              <a:t>of shapes. The repository shapes</a:t>
            </a:r>
            <a:r>
              <a:rPr lang="en-US" sz="1200" b="0" i="0" kern="1200" baseline="0" dirty="0" smtClean="0">
                <a:solidFill>
                  <a:schemeClr val="tx1"/>
                </a:solidFill>
                <a:effectLst/>
                <a:latin typeface="+mn-lt"/>
                <a:ea typeface="+mn-ea"/>
                <a:cs typeface="+mn-cs"/>
              </a:rPr>
              <a:t> are </a:t>
            </a:r>
            <a:r>
              <a:rPr lang="en-US" sz="1200" b="0" i="0" kern="1200" dirty="0" smtClean="0">
                <a:solidFill>
                  <a:schemeClr val="tx1"/>
                </a:solidFill>
                <a:effectLst/>
                <a:latin typeface="+mn-lt"/>
                <a:ea typeface="+mn-ea"/>
                <a:cs typeface="+mn-cs"/>
              </a:rPr>
              <a:t>segmented and</a:t>
            </a:r>
            <a:r>
              <a:rPr lang="en-US" sz="1200" b="0" i="0" kern="1200" baseline="0" dirty="0" smtClean="0">
                <a:solidFill>
                  <a:schemeClr val="tx1"/>
                </a:solidFill>
                <a:effectLst/>
                <a:latin typeface="+mn-lt"/>
                <a:ea typeface="+mn-ea"/>
                <a:cs typeface="+mn-cs"/>
              </a:rPr>
              <a:t> their components are labeled according to a given set of labels</a:t>
            </a:r>
            <a:r>
              <a:rPr lang="en-US" sz="1200" b="0" i="0" kern="1200" dirty="0" smtClean="0">
                <a:solidFill>
                  <a:schemeClr val="tx1"/>
                </a:solidFill>
                <a:effectLst/>
                <a:latin typeface="+mn-lt"/>
                <a:ea typeface="+mn-ea"/>
                <a:cs typeface="+mn-cs"/>
              </a:rPr>
              <a:t>, as you see on the left. [CLICK] Based</a:t>
            </a:r>
            <a:r>
              <a:rPr lang="en-US" sz="1200" b="0" i="0" kern="1200" baseline="0" dirty="0" smtClean="0">
                <a:solidFill>
                  <a:schemeClr val="tx1"/>
                </a:solidFill>
                <a:effectLst/>
                <a:latin typeface="+mn-lt"/>
                <a:ea typeface="+mn-ea"/>
                <a:cs typeface="+mn-cs"/>
              </a:rPr>
              <a:t> on this data, the parameters as well as the structure of the probabilistic model are learned </a:t>
            </a:r>
            <a:r>
              <a:rPr lang="en-US" sz="1200" b="0" i="0" kern="1200" dirty="0" smtClean="0">
                <a:solidFill>
                  <a:schemeClr val="tx1"/>
                </a:solidFill>
                <a:effectLst/>
                <a:latin typeface="+mn-lt"/>
                <a:ea typeface="+mn-ea"/>
                <a:cs typeface="+mn-cs"/>
              </a:rPr>
              <a:t>automatically.</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[NEXT]</a:t>
            </a:r>
          </a:p>
        </p:txBody>
      </p:sp>
      <p:sp>
        <p:nvSpPr>
          <p:cNvPr id="4" name="Slide Number Placeholder 3"/>
          <p:cNvSpPr>
            <a:spLocks noGrp="1"/>
          </p:cNvSpPr>
          <p:nvPr>
            <p:ph type="sldNum" sz="quarter" idx="10"/>
          </p:nvPr>
        </p:nvSpPr>
        <p:spPr/>
        <p:txBody>
          <a:bodyPr/>
          <a:lstStyle/>
          <a:p>
            <a:fld id="{D244CB5E-184E-41C3-A0B4-C75EA6A30AC0}" type="slidenum">
              <a:rPr lang="en-US" smtClean="0"/>
              <a:t>6</a:t>
            </a:fld>
            <a:endParaRPr lang="en-US"/>
          </a:p>
        </p:txBody>
      </p:sp>
    </p:spTree>
    <p:extLst>
      <p:ext uri="{BB962C8B-B14F-4D97-AF65-F5344CB8AC3E}">
        <p14:creationId xmlns:p14="http://schemas.microsoft.com/office/powerpoint/2010/main" val="3099709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r>
              <a:rPr lang="en-US" dirty="0" smtClean="0"/>
              <a:t>This Figure shows the distribution of the number of library</a:t>
            </a:r>
            <a:r>
              <a:rPr lang="en-US" baseline="0" dirty="0" smtClean="0"/>
              <a:t> </a:t>
            </a:r>
            <a:r>
              <a:rPr lang="en-US" dirty="0" smtClean="0"/>
              <a:t>models that served as sources of components for each assembled</a:t>
            </a:r>
            <a:r>
              <a:rPr lang="en-US" baseline="0" dirty="0" smtClean="0"/>
              <a:t> </a:t>
            </a:r>
            <a:r>
              <a:rPr lang="en-US" dirty="0" smtClean="0"/>
              <a:t>3D model. On average in the probabilistic model condition, the</a:t>
            </a:r>
            <a:r>
              <a:rPr lang="en-US" baseline="0" dirty="0" smtClean="0"/>
              <a:t> </a:t>
            </a:r>
            <a:r>
              <a:rPr lang="en-US" dirty="0" smtClean="0"/>
              <a:t>components used in single assembled model originate from 5.7 library models. The average number of components per assembled</a:t>
            </a:r>
            <a:r>
              <a:rPr lang="en-US" baseline="0" dirty="0" smtClean="0"/>
              <a:t> </a:t>
            </a:r>
            <a:r>
              <a:rPr lang="en-US" dirty="0" smtClean="0"/>
              <a:t>model and the average number of source library models per assembled model was similar across the three conditions.</a:t>
            </a:r>
          </a:p>
          <a:p>
            <a:endParaRPr lang="en-US" dirty="0"/>
          </a:p>
        </p:txBody>
      </p:sp>
      <p:sp>
        <p:nvSpPr>
          <p:cNvPr id="4" name="Slide Number Placeholder 3"/>
          <p:cNvSpPr>
            <a:spLocks noGrp="1"/>
          </p:cNvSpPr>
          <p:nvPr>
            <p:ph type="sldNum" sz="quarter" idx="10"/>
          </p:nvPr>
        </p:nvSpPr>
        <p:spPr/>
        <p:txBody>
          <a:bodyPr/>
          <a:lstStyle/>
          <a:p>
            <a:fld id="{D244CB5E-184E-41C3-A0B4-C75EA6A30AC0}" type="slidenum">
              <a:rPr lang="en-US" smtClean="0"/>
              <a:t>53</a:t>
            </a:fld>
            <a:endParaRPr lang="en-US"/>
          </a:p>
        </p:txBody>
      </p:sp>
    </p:spTree>
    <p:extLst>
      <p:ext uri="{BB962C8B-B14F-4D97-AF65-F5344CB8AC3E}">
        <p14:creationId xmlns:p14="http://schemas.microsoft.com/office/powerpoint/2010/main" val="1162159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Assembly-based</a:t>
            </a:r>
            <a:r>
              <a:rPr lang="en-US" baseline="0" dirty="0" smtClean="0"/>
              <a:t> 3D modeling has been the focus of previous research projects. It was initially pioneered by </a:t>
            </a:r>
            <a:r>
              <a:rPr lang="en-US" baseline="0" dirty="0" err="1" smtClean="0"/>
              <a:t>Funkhouser</a:t>
            </a:r>
            <a:r>
              <a:rPr lang="en-US" baseline="0" dirty="0" smtClean="0"/>
              <a:t> and collaborators in 2004. In their Modeling by Example system, users retrieve source 3D models using text- or shape-based search. The users segment components manually from the retrieved library models [NEXT]</a:t>
            </a:r>
          </a:p>
        </p:txBody>
      </p:sp>
      <p:sp>
        <p:nvSpPr>
          <p:cNvPr id="4" name="Slide Number Placeholder 3"/>
          <p:cNvSpPr>
            <a:spLocks noGrp="1"/>
          </p:cNvSpPr>
          <p:nvPr>
            <p:ph type="sldNum" sz="quarter" idx="10"/>
          </p:nvPr>
        </p:nvSpPr>
        <p:spPr/>
        <p:txBody>
          <a:bodyPr/>
          <a:lstStyle/>
          <a:p>
            <a:fld id="{D244CB5E-184E-41C3-A0B4-C75EA6A30AC0}" type="slidenum">
              <a:rPr lang="en-US" smtClean="0"/>
              <a:t>7</a:t>
            </a:fld>
            <a:endParaRPr lang="en-US"/>
          </a:p>
        </p:txBody>
      </p:sp>
    </p:spTree>
    <p:extLst>
      <p:ext uri="{BB962C8B-B14F-4D97-AF65-F5344CB8AC3E}">
        <p14:creationId xmlns:p14="http://schemas.microsoft.com/office/powerpoint/2010/main" val="3507327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8000"/>
                </a:solidFill>
              </a:rPr>
              <a:t>Subsequent research has also</a:t>
            </a:r>
            <a:r>
              <a:rPr lang="en-US" sz="1200" baseline="0" dirty="0" smtClean="0">
                <a:solidFill>
                  <a:srgbClr val="008000"/>
                </a:solidFill>
              </a:rPr>
              <a:t> </a:t>
            </a:r>
            <a:r>
              <a:rPr lang="en-US" sz="1200" dirty="0" smtClean="0">
                <a:solidFill>
                  <a:srgbClr val="008000"/>
                </a:solidFill>
              </a:rPr>
              <a:t>investigated</a:t>
            </a:r>
            <a:r>
              <a:rPr lang="en-US" sz="1200" baseline="0" dirty="0" smtClean="0">
                <a:solidFill>
                  <a:srgbClr val="008000"/>
                </a:solidFill>
              </a:rPr>
              <a:t> </a:t>
            </a:r>
            <a:r>
              <a:rPr lang="en-US" sz="1200" dirty="0" smtClean="0">
                <a:solidFill>
                  <a:srgbClr val="008000"/>
                </a:solidFill>
              </a:rPr>
              <a:t>sketch-based retrieval of </a:t>
            </a:r>
            <a:r>
              <a:rPr lang="en-US" sz="1200" dirty="0" smtClean="0">
                <a:solidFill>
                  <a:srgbClr val="008000"/>
                </a:solidFill>
              </a:rPr>
              <a:t>components [NEXT]</a:t>
            </a:r>
            <a:endParaRPr lang="en-US" baseline="0" dirty="0" smtClean="0"/>
          </a:p>
          <a:p>
            <a:pPr algn="l"/>
            <a:endParaRPr lang="en-US" baseline="0" dirty="0" smtClean="0"/>
          </a:p>
        </p:txBody>
      </p:sp>
      <p:sp>
        <p:nvSpPr>
          <p:cNvPr id="4" name="Slide Number Placeholder 3"/>
          <p:cNvSpPr>
            <a:spLocks noGrp="1"/>
          </p:cNvSpPr>
          <p:nvPr>
            <p:ph type="sldNum" sz="quarter" idx="10"/>
          </p:nvPr>
        </p:nvSpPr>
        <p:spPr/>
        <p:txBody>
          <a:bodyPr/>
          <a:lstStyle/>
          <a:p>
            <a:fld id="{D244CB5E-184E-41C3-A0B4-C75EA6A30AC0}" type="slidenum">
              <a:rPr lang="en-US" smtClean="0"/>
              <a:t>8</a:t>
            </a:fld>
            <a:endParaRPr lang="en-US"/>
          </a:p>
        </p:txBody>
      </p:sp>
    </p:spTree>
    <p:extLst>
      <p:ext uri="{BB962C8B-B14F-4D97-AF65-F5344CB8AC3E}">
        <p14:creationId xmlns:p14="http://schemas.microsoft.com/office/powerpoint/2010/main" val="3507327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shuffler system allowed users to interchange components between a set of automatically segmented shapes. [NEXT]</a:t>
            </a:r>
          </a:p>
          <a:p>
            <a:pPr algn="l"/>
            <a:endParaRPr lang="en-US" baseline="0" dirty="0" smtClean="0"/>
          </a:p>
          <a:p>
            <a:pPr algn="l"/>
            <a:endParaRPr lang="en-US" baseline="0" dirty="0" smtClean="0"/>
          </a:p>
        </p:txBody>
      </p:sp>
      <p:sp>
        <p:nvSpPr>
          <p:cNvPr id="4" name="Slide Number Placeholder 3"/>
          <p:cNvSpPr>
            <a:spLocks noGrp="1"/>
          </p:cNvSpPr>
          <p:nvPr>
            <p:ph type="sldNum" sz="quarter" idx="10"/>
          </p:nvPr>
        </p:nvSpPr>
        <p:spPr/>
        <p:txBody>
          <a:bodyPr/>
          <a:lstStyle/>
          <a:p>
            <a:fld id="{D244CB5E-184E-41C3-A0B4-C75EA6A30AC0}" type="slidenum">
              <a:rPr lang="en-US" smtClean="0"/>
              <a:t>9</a:t>
            </a:fld>
            <a:endParaRPr lang="en-US"/>
          </a:p>
        </p:txBody>
      </p:sp>
    </p:spTree>
    <p:extLst>
      <p:ext uri="{BB962C8B-B14F-4D97-AF65-F5344CB8AC3E}">
        <p14:creationId xmlns:p14="http://schemas.microsoft.com/office/powerpoint/2010/main" val="3507327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50875"/>
            <a:ext cx="5791201" cy="32575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The interface of our assembly-based modeling tool is inspired</a:t>
            </a:r>
            <a:r>
              <a:rPr lang="en-US" b="0" baseline="0" dirty="0" smtClean="0"/>
              <a:t> </a:t>
            </a:r>
            <a:r>
              <a:rPr lang="en-US" b="0" dirty="0" smtClean="0"/>
              <a:t>by the Spore creature creator, which allows creatures to be</a:t>
            </a:r>
            <a:r>
              <a:rPr lang="en-US" b="0" baseline="0" dirty="0" smtClean="0"/>
              <a:t> </a:t>
            </a:r>
            <a:r>
              <a:rPr lang="en-US" b="0" dirty="0" smtClean="0"/>
              <a:t>assembled from components such as heads, legs, arms and so on. The Spore creature creator has been used</a:t>
            </a:r>
            <a:r>
              <a:rPr lang="en-US" b="0" baseline="0" dirty="0" smtClean="0"/>
              <a:t> </a:t>
            </a:r>
            <a:r>
              <a:rPr lang="en-US" b="0" dirty="0" smtClean="0"/>
              <a:t>to create over one hundred million creature shapes in the ﬁrst year</a:t>
            </a:r>
            <a:r>
              <a:rPr lang="en-US" b="0" baseline="0" dirty="0" smtClean="0"/>
              <a:t> </a:t>
            </a:r>
            <a:r>
              <a:rPr lang="en-US" b="0" dirty="0" smtClean="0"/>
              <a:t>after release. In</a:t>
            </a:r>
            <a:r>
              <a:rPr lang="en-US" b="0" baseline="0" dirty="0" smtClean="0"/>
              <a:t> Spore, the components are manually crafted. Also I’d like to emphasize that the order they appear to the user is pre-specified and static. As new parts are added to the creature, the list of presented components you see on the left remains the same [NEXT]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p:txBody>
      </p:sp>
      <p:sp>
        <p:nvSpPr>
          <p:cNvPr id="4" name="Slide Number Placeholder 3"/>
          <p:cNvSpPr>
            <a:spLocks noGrp="1"/>
          </p:cNvSpPr>
          <p:nvPr>
            <p:ph type="sldNum" sz="quarter" idx="10"/>
          </p:nvPr>
        </p:nvSpPr>
        <p:spPr/>
        <p:txBody>
          <a:bodyPr/>
          <a:lstStyle/>
          <a:p>
            <a:fld id="{D244CB5E-184E-41C3-A0B4-C75EA6A30AC0}" type="slidenum">
              <a:rPr lang="en-US" smtClean="0"/>
              <a:t>10</a:t>
            </a:fld>
            <a:endParaRPr lang="en-US"/>
          </a:p>
        </p:txBody>
      </p:sp>
    </p:spTree>
    <p:extLst>
      <p:ext uri="{BB962C8B-B14F-4D97-AF65-F5344CB8AC3E}">
        <p14:creationId xmlns:p14="http://schemas.microsoft.com/office/powerpoint/2010/main" val="689595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6A13AF-7447-462E-9665-07A329EC52D8}" type="datetimeFigureOut">
              <a:rPr lang="en-US" smtClean="0"/>
              <a:t>8/10/2011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061C9-E39D-46C6-9E5F-1C8B75D4C1A8}" type="slidenum">
              <a:rPr lang="en-US" smtClean="0"/>
              <a:t>‹#›</a:t>
            </a:fld>
            <a:endParaRPr lang="en-US"/>
          </a:p>
        </p:txBody>
      </p:sp>
    </p:spTree>
    <p:extLst>
      <p:ext uri="{BB962C8B-B14F-4D97-AF65-F5344CB8AC3E}">
        <p14:creationId xmlns:p14="http://schemas.microsoft.com/office/powerpoint/2010/main" val="362704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6A13AF-7447-462E-9665-07A329EC52D8}" type="datetimeFigureOut">
              <a:rPr lang="en-US" smtClean="0"/>
              <a:t>8/10/2011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061C9-E39D-46C6-9E5F-1C8B75D4C1A8}" type="slidenum">
              <a:rPr lang="en-US" smtClean="0"/>
              <a:t>‹#›</a:t>
            </a:fld>
            <a:endParaRPr lang="en-US"/>
          </a:p>
        </p:txBody>
      </p:sp>
    </p:spTree>
    <p:extLst>
      <p:ext uri="{BB962C8B-B14F-4D97-AF65-F5344CB8AC3E}">
        <p14:creationId xmlns:p14="http://schemas.microsoft.com/office/powerpoint/2010/main" val="3562387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6A13AF-7447-462E-9665-07A329EC52D8}" type="datetimeFigureOut">
              <a:rPr lang="en-US" smtClean="0"/>
              <a:t>8/10/2011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061C9-E39D-46C6-9E5F-1C8B75D4C1A8}" type="slidenum">
              <a:rPr lang="en-US" smtClean="0"/>
              <a:t>‹#›</a:t>
            </a:fld>
            <a:endParaRPr lang="en-US"/>
          </a:p>
        </p:txBody>
      </p:sp>
    </p:spTree>
    <p:extLst>
      <p:ext uri="{BB962C8B-B14F-4D97-AF65-F5344CB8AC3E}">
        <p14:creationId xmlns:p14="http://schemas.microsoft.com/office/powerpoint/2010/main" val="2557649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6A13AF-7447-462E-9665-07A329EC52D8}" type="datetimeFigureOut">
              <a:rPr lang="en-US" smtClean="0"/>
              <a:t>8/10/2011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061C9-E39D-46C6-9E5F-1C8B75D4C1A8}" type="slidenum">
              <a:rPr lang="en-US" smtClean="0"/>
              <a:t>‹#›</a:t>
            </a:fld>
            <a:endParaRPr lang="en-US"/>
          </a:p>
        </p:txBody>
      </p:sp>
    </p:spTree>
    <p:extLst>
      <p:ext uri="{BB962C8B-B14F-4D97-AF65-F5344CB8AC3E}">
        <p14:creationId xmlns:p14="http://schemas.microsoft.com/office/powerpoint/2010/main" val="1117037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6A13AF-7447-462E-9665-07A329EC52D8}" type="datetimeFigureOut">
              <a:rPr lang="en-US" smtClean="0"/>
              <a:t>8/10/2011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061C9-E39D-46C6-9E5F-1C8B75D4C1A8}" type="slidenum">
              <a:rPr lang="en-US" smtClean="0"/>
              <a:t>‹#›</a:t>
            </a:fld>
            <a:endParaRPr lang="en-US"/>
          </a:p>
        </p:txBody>
      </p:sp>
    </p:spTree>
    <p:extLst>
      <p:ext uri="{BB962C8B-B14F-4D97-AF65-F5344CB8AC3E}">
        <p14:creationId xmlns:p14="http://schemas.microsoft.com/office/powerpoint/2010/main" val="3358423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6A13AF-7447-462E-9665-07A329EC52D8}" type="datetimeFigureOut">
              <a:rPr lang="en-US" smtClean="0"/>
              <a:t>8/10/2011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6061C9-E39D-46C6-9E5F-1C8B75D4C1A8}" type="slidenum">
              <a:rPr lang="en-US" smtClean="0"/>
              <a:t>‹#›</a:t>
            </a:fld>
            <a:endParaRPr lang="en-US"/>
          </a:p>
        </p:txBody>
      </p:sp>
    </p:spTree>
    <p:extLst>
      <p:ext uri="{BB962C8B-B14F-4D97-AF65-F5344CB8AC3E}">
        <p14:creationId xmlns:p14="http://schemas.microsoft.com/office/powerpoint/2010/main" val="316656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6A13AF-7447-462E-9665-07A329EC52D8}" type="datetimeFigureOut">
              <a:rPr lang="en-US" smtClean="0"/>
              <a:t>8/10/2011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6061C9-E39D-46C6-9E5F-1C8B75D4C1A8}" type="slidenum">
              <a:rPr lang="en-US" smtClean="0"/>
              <a:t>‹#›</a:t>
            </a:fld>
            <a:endParaRPr lang="en-US"/>
          </a:p>
        </p:txBody>
      </p:sp>
    </p:spTree>
    <p:extLst>
      <p:ext uri="{BB962C8B-B14F-4D97-AF65-F5344CB8AC3E}">
        <p14:creationId xmlns:p14="http://schemas.microsoft.com/office/powerpoint/2010/main" val="53735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6A13AF-7447-462E-9665-07A329EC52D8}" type="datetimeFigureOut">
              <a:rPr lang="en-US" smtClean="0"/>
              <a:t>8/10/2011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6061C9-E39D-46C6-9E5F-1C8B75D4C1A8}" type="slidenum">
              <a:rPr lang="en-US" smtClean="0"/>
              <a:t>‹#›</a:t>
            </a:fld>
            <a:endParaRPr lang="en-US"/>
          </a:p>
        </p:txBody>
      </p:sp>
    </p:spTree>
    <p:extLst>
      <p:ext uri="{BB962C8B-B14F-4D97-AF65-F5344CB8AC3E}">
        <p14:creationId xmlns:p14="http://schemas.microsoft.com/office/powerpoint/2010/main" val="208819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6A13AF-7447-462E-9665-07A329EC52D8}" type="datetimeFigureOut">
              <a:rPr lang="en-US" smtClean="0"/>
              <a:t>8/10/2011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6061C9-E39D-46C6-9E5F-1C8B75D4C1A8}" type="slidenum">
              <a:rPr lang="en-US" smtClean="0"/>
              <a:t>‹#›</a:t>
            </a:fld>
            <a:endParaRPr lang="en-US"/>
          </a:p>
        </p:txBody>
      </p:sp>
    </p:spTree>
    <p:extLst>
      <p:ext uri="{BB962C8B-B14F-4D97-AF65-F5344CB8AC3E}">
        <p14:creationId xmlns:p14="http://schemas.microsoft.com/office/powerpoint/2010/main" val="828101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6A13AF-7447-462E-9665-07A329EC52D8}" type="datetimeFigureOut">
              <a:rPr lang="en-US" smtClean="0"/>
              <a:t>8/10/2011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6061C9-E39D-46C6-9E5F-1C8B75D4C1A8}" type="slidenum">
              <a:rPr lang="en-US" smtClean="0"/>
              <a:t>‹#›</a:t>
            </a:fld>
            <a:endParaRPr lang="en-US"/>
          </a:p>
        </p:txBody>
      </p:sp>
    </p:spTree>
    <p:extLst>
      <p:ext uri="{BB962C8B-B14F-4D97-AF65-F5344CB8AC3E}">
        <p14:creationId xmlns:p14="http://schemas.microsoft.com/office/powerpoint/2010/main" val="2106909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6A13AF-7447-462E-9665-07A329EC52D8}" type="datetimeFigureOut">
              <a:rPr lang="en-US" smtClean="0"/>
              <a:t>8/10/2011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6061C9-E39D-46C6-9E5F-1C8B75D4C1A8}" type="slidenum">
              <a:rPr lang="en-US" smtClean="0"/>
              <a:t>‹#›</a:t>
            </a:fld>
            <a:endParaRPr lang="en-US"/>
          </a:p>
        </p:txBody>
      </p:sp>
    </p:spTree>
    <p:extLst>
      <p:ext uri="{BB962C8B-B14F-4D97-AF65-F5344CB8AC3E}">
        <p14:creationId xmlns:p14="http://schemas.microsoft.com/office/powerpoint/2010/main" val="1130843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26A13AF-7447-462E-9665-07A329EC52D8}" type="datetimeFigureOut">
              <a:rPr lang="en-US" smtClean="0"/>
              <a:t>8/10/2011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16061C9-E39D-46C6-9E5F-1C8B75D4C1A8}" type="slidenum">
              <a:rPr lang="en-US" smtClean="0"/>
              <a:t>‹#›</a:t>
            </a:fld>
            <a:endParaRPr lang="en-US"/>
          </a:p>
        </p:txBody>
      </p:sp>
    </p:spTree>
    <p:extLst>
      <p:ext uri="{BB962C8B-B14F-4D97-AF65-F5344CB8AC3E}">
        <p14:creationId xmlns:p14="http://schemas.microsoft.com/office/powerpoint/2010/main" val="2944767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tags" Target="../tags/tag8.xml"/><Relationship Id="rId1" Type="http://schemas.openxmlformats.org/officeDocument/2006/relationships/vmlDrawing" Target="../drawings/vmlDrawing1.vml"/><Relationship Id="rId6" Type="http://schemas.openxmlformats.org/officeDocument/2006/relationships/image" Target="../media/image19.wmf"/><Relationship Id="rId5" Type="http://schemas.openxmlformats.org/officeDocument/2006/relationships/oleObject" Target="../embeddings/oleObject1.bin"/><Relationship Id="rId10" Type="http://schemas.openxmlformats.org/officeDocument/2006/relationships/image" Target="../media/image21.wmf"/><Relationship Id="rId4" Type="http://schemas.openxmlformats.org/officeDocument/2006/relationships/notesSlide" Target="../notesSlides/notesSlide18.xml"/><Relationship Id="rId9"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5.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9.jpeg"/><Relationship Id="rId5" Type="http://schemas.openxmlformats.org/officeDocument/2006/relationships/image" Target="../media/image27.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9.jpe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vmlDrawing" Target="../drawings/vmlDrawing2.vml"/><Relationship Id="rId6" Type="http://schemas.openxmlformats.org/officeDocument/2006/relationships/image" Target="../media/image33.wmf"/><Relationship Id="rId5" Type="http://schemas.openxmlformats.org/officeDocument/2006/relationships/oleObject" Target="../embeddings/oleObject4.bin"/><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3.wmf"/><Relationship Id="rId4" Type="http://schemas.openxmlformats.org/officeDocument/2006/relationships/oleObject" Target="../embeddings/oleObject5.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3.wmf"/><Relationship Id="rId4" Type="http://schemas.openxmlformats.org/officeDocument/2006/relationships/oleObject" Target="../embeddings/oleObject6.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36.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47.xml.rels><?xml version="1.0" encoding="UTF-8" standalone="yes"?>
<Relationships xmlns="http://schemas.openxmlformats.org/package/2006/relationships"><Relationship Id="rId3" Type="http://schemas.openxmlformats.org/officeDocument/2006/relationships/hyperlink" Target="http://graphics.stanford.edu/~sidch/projects/assembly/"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3832"/>
            <a:ext cx="7772400" cy="1102519"/>
          </a:xfrm>
        </p:spPr>
        <p:txBody>
          <a:bodyPr>
            <a:noAutofit/>
          </a:bodyPr>
          <a:lstStyle/>
          <a:p>
            <a:r>
              <a:rPr lang="en-US" sz="3400" dirty="0" smtClean="0"/>
              <a:t>Probabilistic Reasoning for </a:t>
            </a:r>
            <a:r>
              <a:rPr lang="en-US" sz="3400" dirty="0"/>
              <a:t/>
            </a:r>
            <a:br>
              <a:rPr lang="en-US" sz="3400" dirty="0"/>
            </a:br>
            <a:r>
              <a:rPr lang="en-US" sz="3400" dirty="0" smtClean="0"/>
              <a:t>Assembly-Based 3D Modeling</a:t>
            </a:r>
            <a:endParaRPr lang="en-US" sz="3400" dirty="0"/>
          </a:p>
        </p:txBody>
      </p:sp>
      <p:sp>
        <p:nvSpPr>
          <p:cNvPr id="3" name="Subtitle 2"/>
          <p:cNvSpPr>
            <a:spLocks noGrp="1"/>
          </p:cNvSpPr>
          <p:nvPr>
            <p:ph type="subTitle" idx="1"/>
          </p:nvPr>
        </p:nvSpPr>
        <p:spPr>
          <a:xfrm>
            <a:off x="0" y="3638550"/>
            <a:ext cx="9144000" cy="1314450"/>
          </a:xfrm>
        </p:spPr>
        <p:txBody>
          <a:bodyPr>
            <a:noAutofit/>
          </a:bodyPr>
          <a:lstStyle/>
          <a:p>
            <a:pPr>
              <a:spcBef>
                <a:spcPct val="0"/>
              </a:spcBef>
              <a:defRPr/>
            </a:pPr>
            <a:r>
              <a:rPr lang="en-US" sz="2400" dirty="0">
                <a:solidFill>
                  <a:schemeClr val="tx1"/>
                </a:solidFill>
                <a:latin typeface="+mj-lt"/>
                <a:ea typeface="+mj-ea"/>
                <a:cs typeface="+mj-cs"/>
              </a:rPr>
              <a:t>Siddhartha </a:t>
            </a:r>
            <a:r>
              <a:rPr lang="en-US" sz="2400" dirty="0" err="1">
                <a:solidFill>
                  <a:schemeClr val="tx1"/>
                </a:solidFill>
                <a:latin typeface="+mj-lt"/>
                <a:ea typeface="+mj-ea"/>
                <a:cs typeface="+mj-cs"/>
              </a:rPr>
              <a:t>Chaudhuri</a:t>
            </a:r>
            <a:r>
              <a:rPr lang="en-US" sz="2400" dirty="0">
                <a:solidFill>
                  <a:schemeClr val="tx1"/>
                </a:solidFill>
                <a:latin typeface="+mj-lt"/>
                <a:ea typeface="+mj-ea"/>
                <a:cs typeface="+mj-cs"/>
              </a:rPr>
              <a:t>, </a:t>
            </a:r>
            <a:r>
              <a:rPr lang="en-US" sz="2400" dirty="0" err="1">
                <a:solidFill>
                  <a:schemeClr val="tx1"/>
                </a:solidFill>
                <a:latin typeface="+mj-lt"/>
                <a:ea typeface="+mj-ea"/>
                <a:cs typeface="+mj-cs"/>
              </a:rPr>
              <a:t>Evangelos</a:t>
            </a:r>
            <a:r>
              <a:rPr lang="en-US" sz="2400" dirty="0">
                <a:solidFill>
                  <a:schemeClr val="tx1"/>
                </a:solidFill>
                <a:latin typeface="+mj-lt"/>
                <a:ea typeface="+mj-ea"/>
                <a:cs typeface="+mj-cs"/>
              </a:rPr>
              <a:t> </a:t>
            </a:r>
            <a:r>
              <a:rPr lang="en-US" sz="2400" dirty="0" err="1">
                <a:solidFill>
                  <a:schemeClr val="tx1"/>
                </a:solidFill>
                <a:latin typeface="+mj-lt"/>
                <a:ea typeface="+mj-ea"/>
                <a:cs typeface="+mj-cs"/>
              </a:rPr>
              <a:t>Kalogerakis</a:t>
            </a:r>
            <a:r>
              <a:rPr lang="en-US" sz="2400" dirty="0">
                <a:solidFill>
                  <a:schemeClr val="tx1"/>
                </a:solidFill>
                <a:latin typeface="+mj-lt"/>
                <a:ea typeface="+mj-ea"/>
                <a:cs typeface="+mj-cs"/>
              </a:rPr>
              <a:t>, </a:t>
            </a:r>
            <a:endParaRPr lang="en-US" sz="2400" dirty="0" smtClean="0">
              <a:solidFill>
                <a:schemeClr val="tx1"/>
              </a:solidFill>
              <a:latin typeface="+mj-lt"/>
              <a:ea typeface="+mj-ea"/>
              <a:cs typeface="+mj-cs"/>
            </a:endParaRPr>
          </a:p>
          <a:p>
            <a:pPr>
              <a:spcBef>
                <a:spcPct val="0"/>
              </a:spcBef>
              <a:defRPr/>
            </a:pPr>
            <a:r>
              <a:rPr lang="en-US" sz="2400" dirty="0" smtClean="0">
                <a:solidFill>
                  <a:schemeClr val="tx1"/>
                </a:solidFill>
                <a:latin typeface="+mj-lt"/>
                <a:ea typeface="+mj-ea"/>
                <a:cs typeface="+mj-cs"/>
              </a:rPr>
              <a:t>Leonidas </a:t>
            </a:r>
            <a:r>
              <a:rPr lang="en-US" sz="2400" dirty="0" err="1">
                <a:solidFill>
                  <a:schemeClr val="tx1"/>
                </a:solidFill>
                <a:latin typeface="+mj-lt"/>
                <a:ea typeface="+mj-ea"/>
                <a:cs typeface="+mj-cs"/>
              </a:rPr>
              <a:t>Guibas</a:t>
            </a:r>
            <a:r>
              <a:rPr lang="en-US" sz="2400" dirty="0">
                <a:solidFill>
                  <a:schemeClr val="tx1"/>
                </a:solidFill>
                <a:latin typeface="+mj-lt"/>
                <a:ea typeface="+mj-ea"/>
                <a:cs typeface="+mj-cs"/>
              </a:rPr>
              <a:t>, </a:t>
            </a:r>
            <a:r>
              <a:rPr lang="en-US" sz="2400" dirty="0" err="1">
                <a:solidFill>
                  <a:schemeClr val="tx1"/>
                </a:solidFill>
                <a:latin typeface="+mj-lt"/>
                <a:ea typeface="+mj-ea"/>
                <a:cs typeface="+mj-cs"/>
              </a:rPr>
              <a:t>Vladlen</a:t>
            </a:r>
            <a:r>
              <a:rPr lang="en-US" sz="2400" dirty="0">
                <a:solidFill>
                  <a:schemeClr val="tx1"/>
                </a:solidFill>
                <a:latin typeface="+mj-lt"/>
                <a:ea typeface="+mj-ea"/>
                <a:cs typeface="+mj-cs"/>
              </a:rPr>
              <a:t> </a:t>
            </a:r>
            <a:r>
              <a:rPr lang="en-US" sz="2400" dirty="0" err="1" smtClean="0">
                <a:solidFill>
                  <a:schemeClr val="tx1"/>
                </a:solidFill>
                <a:latin typeface="+mj-lt"/>
                <a:ea typeface="+mj-ea"/>
                <a:cs typeface="+mj-cs"/>
              </a:rPr>
              <a:t>Koltun</a:t>
            </a:r>
            <a:endParaRPr lang="en-US" sz="2400" dirty="0">
              <a:solidFill>
                <a:schemeClr val="tx1"/>
              </a:solidFill>
              <a:latin typeface="+mj-lt"/>
              <a:ea typeface="+mj-ea"/>
              <a:cs typeface="+mj-cs"/>
            </a:endParaRPr>
          </a:p>
          <a:p>
            <a:pPr>
              <a:spcBef>
                <a:spcPct val="0"/>
              </a:spcBef>
              <a:defRPr/>
            </a:pPr>
            <a:endParaRPr lang="en-US" sz="900" dirty="0">
              <a:solidFill>
                <a:schemeClr val="tx1"/>
              </a:solidFill>
              <a:latin typeface="+mj-lt"/>
              <a:ea typeface="+mj-ea"/>
              <a:cs typeface="+mj-cs"/>
            </a:endParaRPr>
          </a:p>
          <a:p>
            <a:pPr>
              <a:spcBef>
                <a:spcPct val="0"/>
              </a:spcBef>
              <a:defRPr/>
            </a:pPr>
            <a:r>
              <a:rPr lang="en-US" sz="2400" dirty="0" smtClean="0">
                <a:solidFill>
                  <a:schemeClr val="tx1"/>
                </a:solidFill>
                <a:latin typeface="+mj-lt"/>
                <a:ea typeface="+mj-ea"/>
                <a:cs typeface="+mj-cs"/>
              </a:rPr>
              <a:t>Stanford </a:t>
            </a:r>
            <a:r>
              <a:rPr lang="en-US" sz="2400" dirty="0">
                <a:solidFill>
                  <a:schemeClr val="tx1"/>
                </a:solidFill>
                <a:latin typeface="+mj-lt"/>
                <a:ea typeface="+mj-ea"/>
                <a:cs typeface="+mj-cs"/>
              </a:rPr>
              <a:t>University</a:t>
            </a:r>
          </a:p>
        </p:txBody>
      </p:sp>
      <p:grpSp>
        <p:nvGrpSpPr>
          <p:cNvPr id="4" name="Group 3"/>
          <p:cNvGrpSpPr/>
          <p:nvPr/>
        </p:nvGrpSpPr>
        <p:grpSpPr>
          <a:xfrm>
            <a:off x="263344" y="1504950"/>
            <a:ext cx="8652056" cy="1855963"/>
            <a:chOff x="381000" y="1657350"/>
            <a:chExt cx="8146339" cy="1747481"/>
          </a:xfrm>
        </p:grpSpPr>
        <p:pic>
          <p:nvPicPr>
            <p:cNvPr id="1332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1167" y="1657350"/>
              <a:ext cx="6096172" cy="1747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883279"/>
              <a:ext cx="2202567" cy="1450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20481762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85448"/>
            <a:ext cx="5791200" cy="32485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0" y="205979"/>
            <a:ext cx="9144000" cy="857250"/>
          </a:xfrm>
        </p:spPr>
        <p:txBody>
          <a:bodyPr>
            <a:normAutofit/>
          </a:bodyPr>
          <a:lstStyle/>
          <a:p>
            <a:r>
              <a:rPr lang="en-US" sz="3200" dirty="0" smtClean="0"/>
              <a:t>Related work: Data-driven suggestions</a:t>
            </a:r>
            <a:endParaRPr lang="en-US" sz="3200" dirty="0"/>
          </a:p>
        </p:txBody>
      </p:sp>
      <p:sp>
        <p:nvSpPr>
          <p:cNvPr id="8" name="Content Placeholder 2"/>
          <p:cNvSpPr>
            <a:spLocks noGrp="1"/>
          </p:cNvSpPr>
          <p:nvPr>
            <p:ph idx="1"/>
          </p:nvPr>
        </p:nvSpPr>
        <p:spPr>
          <a:xfrm>
            <a:off x="228600" y="1047751"/>
            <a:ext cx="8763000" cy="3394472"/>
          </a:xfrm>
        </p:spPr>
        <p:txBody>
          <a:bodyPr>
            <a:normAutofit/>
          </a:bodyPr>
          <a:lstStyle/>
          <a:p>
            <a:pPr marL="57150" indent="0">
              <a:buNone/>
            </a:pPr>
            <a:r>
              <a:rPr lang="en-US" sz="2700" dirty="0" smtClean="0"/>
              <a:t>Creativity </a:t>
            </a:r>
            <a:r>
              <a:rPr lang="en-US" sz="2700" dirty="0"/>
              <a:t>support in </a:t>
            </a:r>
            <a:r>
              <a:rPr lang="en-US" sz="2700" dirty="0" smtClean="0"/>
              <a:t>3D modeling </a:t>
            </a:r>
            <a:r>
              <a:rPr lang="en-US" sz="2200" dirty="0">
                <a:solidFill>
                  <a:srgbClr val="008000"/>
                </a:solidFill>
              </a:rPr>
              <a:t>[</a:t>
            </a:r>
            <a:r>
              <a:rPr lang="en-US" sz="2200" dirty="0" err="1">
                <a:solidFill>
                  <a:srgbClr val="008000"/>
                </a:solidFill>
              </a:rPr>
              <a:t>Chaudhuri</a:t>
            </a:r>
            <a:r>
              <a:rPr lang="en-US" sz="2200" dirty="0">
                <a:solidFill>
                  <a:srgbClr val="008000"/>
                </a:solidFill>
              </a:rPr>
              <a:t> and </a:t>
            </a:r>
            <a:r>
              <a:rPr lang="en-US" sz="2200" dirty="0" err="1">
                <a:solidFill>
                  <a:srgbClr val="008000"/>
                </a:solidFill>
              </a:rPr>
              <a:t>Koltun</a:t>
            </a:r>
            <a:r>
              <a:rPr lang="en-US" sz="2200" dirty="0">
                <a:solidFill>
                  <a:srgbClr val="008000"/>
                </a:solidFill>
              </a:rPr>
              <a:t> 2010]</a:t>
            </a:r>
          </a:p>
          <a:p>
            <a:pPr marL="57150" indent="0">
              <a:buNone/>
            </a:pPr>
            <a:endParaRPr lang="en-US" dirty="0"/>
          </a:p>
          <a:p>
            <a:pPr marL="857250" lvl="1" indent="-457200">
              <a:buFontTx/>
              <a:buChar char="-"/>
            </a:pPr>
            <a:endParaRPr lang="en-US" dirty="0"/>
          </a:p>
        </p:txBody>
      </p:sp>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3137722"/>
            <a:ext cx="1319514" cy="17835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1828800" y="1685449"/>
            <a:ext cx="5562600" cy="3235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634019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85448"/>
            <a:ext cx="5791200" cy="32485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0" y="205979"/>
            <a:ext cx="9144000" cy="857250"/>
          </a:xfrm>
        </p:spPr>
        <p:txBody>
          <a:bodyPr>
            <a:normAutofit/>
          </a:bodyPr>
          <a:lstStyle/>
          <a:p>
            <a:r>
              <a:rPr lang="en-US" sz="3200" dirty="0"/>
              <a:t>Related work: Data-driven suggestions</a:t>
            </a:r>
          </a:p>
        </p:txBody>
      </p:sp>
      <p:sp>
        <p:nvSpPr>
          <p:cNvPr id="8" name="Content Placeholder 2"/>
          <p:cNvSpPr>
            <a:spLocks noGrp="1"/>
          </p:cNvSpPr>
          <p:nvPr>
            <p:ph idx="1"/>
          </p:nvPr>
        </p:nvSpPr>
        <p:spPr>
          <a:xfrm>
            <a:off x="228600" y="1047751"/>
            <a:ext cx="8763000" cy="3394472"/>
          </a:xfrm>
        </p:spPr>
        <p:txBody>
          <a:bodyPr>
            <a:normAutofit/>
          </a:bodyPr>
          <a:lstStyle/>
          <a:p>
            <a:pPr marL="57150" indent="0">
              <a:buNone/>
            </a:pPr>
            <a:r>
              <a:rPr lang="en-US" sz="2700" dirty="0" smtClean="0"/>
              <a:t>Creativity </a:t>
            </a:r>
            <a:r>
              <a:rPr lang="en-US" sz="2700" dirty="0"/>
              <a:t>support in </a:t>
            </a:r>
            <a:r>
              <a:rPr lang="en-US" sz="2700" dirty="0" smtClean="0"/>
              <a:t>3D modeling </a:t>
            </a:r>
            <a:r>
              <a:rPr lang="en-US" sz="2200" dirty="0">
                <a:solidFill>
                  <a:srgbClr val="008000"/>
                </a:solidFill>
              </a:rPr>
              <a:t>[</a:t>
            </a:r>
            <a:r>
              <a:rPr lang="en-US" sz="2200" dirty="0" err="1">
                <a:solidFill>
                  <a:srgbClr val="008000"/>
                </a:solidFill>
              </a:rPr>
              <a:t>Chaudhuri</a:t>
            </a:r>
            <a:r>
              <a:rPr lang="en-US" sz="2200" dirty="0">
                <a:solidFill>
                  <a:srgbClr val="008000"/>
                </a:solidFill>
              </a:rPr>
              <a:t> and </a:t>
            </a:r>
            <a:r>
              <a:rPr lang="en-US" sz="2200" dirty="0" err="1">
                <a:solidFill>
                  <a:srgbClr val="008000"/>
                </a:solidFill>
              </a:rPr>
              <a:t>Koltun</a:t>
            </a:r>
            <a:r>
              <a:rPr lang="en-US" sz="2200" dirty="0">
                <a:solidFill>
                  <a:srgbClr val="008000"/>
                </a:solidFill>
              </a:rPr>
              <a:t> 2010]</a:t>
            </a:r>
          </a:p>
          <a:p>
            <a:pPr marL="57150" indent="0">
              <a:buNone/>
            </a:pPr>
            <a:endParaRPr lang="en-US" dirty="0"/>
          </a:p>
          <a:p>
            <a:pPr marL="857250" lvl="1" indent="-457200">
              <a:buFontTx/>
              <a:buChar char="-"/>
            </a:pPr>
            <a:endParaRPr lang="en-US" dirty="0"/>
          </a:p>
        </p:txBody>
      </p:sp>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3137722"/>
            <a:ext cx="1319514" cy="17835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8"/>
          <p:cNvSpPr/>
          <p:nvPr/>
        </p:nvSpPr>
        <p:spPr>
          <a:xfrm>
            <a:off x="3581400" y="1685449"/>
            <a:ext cx="3810000" cy="3235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86214" y="3309698"/>
            <a:ext cx="3581400" cy="1624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35454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85448"/>
            <a:ext cx="5791200" cy="32485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0" y="205979"/>
            <a:ext cx="9144000" cy="857250"/>
          </a:xfrm>
        </p:spPr>
        <p:txBody>
          <a:bodyPr>
            <a:normAutofit/>
          </a:bodyPr>
          <a:lstStyle/>
          <a:p>
            <a:r>
              <a:rPr lang="en-US" sz="3200" dirty="0"/>
              <a:t>Related work: Data-driven suggestions</a:t>
            </a:r>
          </a:p>
        </p:txBody>
      </p:sp>
      <p:sp>
        <p:nvSpPr>
          <p:cNvPr id="8" name="Content Placeholder 2"/>
          <p:cNvSpPr>
            <a:spLocks noGrp="1"/>
          </p:cNvSpPr>
          <p:nvPr>
            <p:ph idx="1"/>
          </p:nvPr>
        </p:nvSpPr>
        <p:spPr>
          <a:xfrm>
            <a:off x="228600" y="1047751"/>
            <a:ext cx="8763000" cy="3394472"/>
          </a:xfrm>
        </p:spPr>
        <p:txBody>
          <a:bodyPr>
            <a:normAutofit/>
          </a:bodyPr>
          <a:lstStyle/>
          <a:p>
            <a:pPr marL="57150" indent="0">
              <a:buNone/>
            </a:pPr>
            <a:r>
              <a:rPr lang="en-US" sz="2700" dirty="0" smtClean="0"/>
              <a:t>Creativity </a:t>
            </a:r>
            <a:r>
              <a:rPr lang="en-US" sz="2700" dirty="0"/>
              <a:t>support in </a:t>
            </a:r>
            <a:r>
              <a:rPr lang="en-US" sz="2700" dirty="0" smtClean="0"/>
              <a:t>3D modeling </a:t>
            </a:r>
            <a:r>
              <a:rPr lang="en-US" sz="2200" dirty="0">
                <a:solidFill>
                  <a:srgbClr val="008000"/>
                </a:solidFill>
              </a:rPr>
              <a:t>[</a:t>
            </a:r>
            <a:r>
              <a:rPr lang="en-US" sz="2200" dirty="0" err="1">
                <a:solidFill>
                  <a:srgbClr val="008000"/>
                </a:solidFill>
              </a:rPr>
              <a:t>Chaudhuri</a:t>
            </a:r>
            <a:r>
              <a:rPr lang="en-US" sz="2200" dirty="0">
                <a:solidFill>
                  <a:srgbClr val="008000"/>
                </a:solidFill>
              </a:rPr>
              <a:t> and </a:t>
            </a:r>
            <a:r>
              <a:rPr lang="en-US" sz="2200" dirty="0" err="1">
                <a:solidFill>
                  <a:srgbClr val="008000"/>
                </a:solidFill>
              </a:rPr>
              <a:t>Koltun</a:t>
            </a:r>
            <a:r>
              <a:rPr lang="en-US" sz="2200" dirty="0">
                <a:solidFill>
                  <a:srgbClr val="008000"/>
                </a:solidFill>
              </a:rPr>
              <a:t> 2010]</a:t>
            </a:r>
          </a:p>
          <a:p>
            <a:pPr marL="57150" indent="0">
              <a:buNone/>
            </a:pPr>
            <a:endParaRPr lang="en-US" dirty="0"/>
          </a:p>
          <a:p>
            <a:pPr marL="857250" lvl="1" indent="-457200">
              <a:buFontTx/>
              <a:buChar char="-"/>
            </a:pPr>
            <a:endParaRPr lang="en-US" dirty="0"/>
          </a:p>
        </p:txBody>
      </p:sp>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3137722"/>
            <a:ext cx="1319514" cy="17835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 name="Group 2"/>
          <p:cNvGrpSpPr/>
          <p:nvPr/>
        </p:nvGrpSpPr>
        <p:grpSpPr>
          <a:xfrm>
            <a:off x="1447800" y="3032551"/>
            <a:ext cx="5943600" cy="1888699"/>
            <a:chOff x="1447800" y="3032550"/>
            <a:chExt cx="5943600" cy="1888699"/>
          </a:xfrm>
        </p:grpSpPr>
        <p:sp>
          <p:nvSpPr>
            <p:cNvPr id="9" name="Rectangle 8"/>
            <p:cNvSpPr/>
            <p:nvPr/>
          </p:nvSpPr>
          <p:spPr>
            <a:xfrm>
              <a:off x="1447800" y="3105150"/>
              <a:ext cx="5943600" cy="1816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410200" y="3032550"/>
              <a:ext cx="775986" cy="1295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8035454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85448"/>
            <a:ext cx="5791200" cy="32485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0" y="205979"/>
            <a:ext cx="9144000" cy="857250"/>
          </a:xfrm>
        </p:spPr>
        <p:txBody>
          <a:bodyPr>
            <a:normAutofit/>
          </a:bodyPr>
          <a:lstStyle/>
          <a:p>
            <a:r>
              <a:rPr lang="en-US" sz="3200" dirty="0"/>
              <a:t>Related work: Data-driven suggestions</a:t>
            </a:r>
          </a:p>
        </p:txBody>
      </p:sp>
      <p:sp>
        <p:nvSpPr>
          <p:cNvPr id="8" name="Content Placeholder 2"/>
          <p:cNvSpPr>
            <a:spLocks noGrp="1"/>
          </p:cNvSpPr>
          <p:nvPr>
            <p:ph idx="1"/>
          </p:nvPr>
        </p:nvSpPr>
        <p:spPr>
          <a:xfrm>
            <a:off x="228600" y="1047751"/>
            <a:ext cx="8763000" cy="3394472"/>
          </a:xfrm>
        </p:spPr>
        <p:txBody>
          <a:bodyPr>
            <a:normAutofit/>
          </a:bodyPr>
          <a:lstStyle/>
          <a:p>
            <a:pPr marL="57150" indent="0">
              <a:buNone/>
            </a:pPr>
            <a:r>
              <a:rPr lang="en-US" sz="2700" dirty="0" smtClean="0"/>
              <a:t>Creativity </a:t>
            </a:r>
            <a:r>
              <a:rPr lang="en-US" sz="2700" dirty="0"/>
              <a:t>support in </a:t>
            </a:r>
            <a:r>
              <a:rPr lang="en-US" sz="2700" dirty="0" smtClean="0"/>
              <a:t>3D modeling </a:t>
            </a:r>
            <a:r>
              <a:rPr lang="en-US" sz="2200" dirty="0">
                <a:solidFill>
                  <a:srgbClr val="008000"/>
                </a:solidFill>
              </a:rPr>
              <a:t>[</a:t>
            </a:r>
            <a:r>
              <a:rPr lang="en-US" sz="2200" dirty="0" err="1">
                <a:solidFill>
                  <a:srgbClr val="008000"/>
                </a:solidFill>
              </a:rPr>
              <a:t>Chaudhuri</a:t>
            </a:r>
            <a:r>
              <a:rPr lang="en-US" sz="2200" dirty="0">
                <a:solidFill>
                  <a:srgbClr val="008000"/>
                </a:solidFill>
              </a:rPr>
              <a:t> and </a:t>
            </a:r>
            <a:r>
              <a:rPr lang="en-US" sz="2200" dirty="0" err="1">
                <a:solidFill>
                  <a:srgbClr val="008000"/>
                </a:solidFill>
              </a:rPr>
              <a:t>Koltun</a:t>
            </a:r>
            <a:r>
              <a:rPr lang="en-US" sz="2200" dirty="0">
                <a:solidFill>
                  <a:srgbClr val="008000"/>
                </a:solidFill>
              </a:rPr>
              <a:t> 2010]</a:t>
            </a:r>
          </a:p>
          <a:p>
            <a:pPr marL="57150" indent="0">
              <a:buNone/>
            </a:pPr>
            <a:endParaRPr lang="en-US" dirty="0"/>
          </a:p>
          <a:p>
            <a:pPr marL="857250" lvl="1" indent="-457200">
              <a:buFontTx/>
              <a:buChar char="-"/>
            </a:pPr>
            <a:endParaRPr lang="en-US" dirty="0"/>
          </a:p>
        </p:txBody>
      </p:sp>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3137722"/>
            <a:ext cx="1319514" cy="17835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5" name="Group 14"/>
          <p:cNvGrpSpPr/>
          <p:nvPr/>
        </p:nvGrpSpPr>
        <p:grpSpPr>
          <a:xfrm>
            <a:off x="1828800" y="3227020"/>
            <a:ext cx="3048000" cy="1511299"/>
            <a:chOff x="1447800" y="3032550"/>
            <a:chExt cx="5943600" cy="1888699"/>
          </a:xfrm>
        </p:grpSpPr>
        <p:sp>
          <p:nvSpPr>
            <p:cNvPr id="16" name="Rectangle 15"/>
            <p:cNvSpPr/>
            <p:nvPr/>
          </p:nvSpPr>
          <p:spPr>
            <a:xfrm>
              <a:off x="1447800" y="3105150"/>
              <a:ext cx="5943600" cy="1816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410200" y="3032550"/>
              <a:ext cx="775986" cy="1295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8035454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85448"/>
            <a:ext cx="5791200" cy="32485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0" y="205979"/>
            <a:ext cx="9144000" cy="857250"/>
          </a:xfrm>
        </p:spPr>
        <p:txBody>
          <a:bodyPr>
            <a:normAutofit/>
          </a:bodyPr>
          <a:lstStyle/>
          <a:p>
            <a:r>
              <a:rPr lang="en-US" sz="3200" dirty="0"/>
              <a:t>Related work: Data-driven suggestions</a:t>
            </a:r>
          </a:p>
        </p:txBody>
      </p:sp>
      <p:sp>
        <p:nvSpPr>
          <p:cNvPr id="8" name="Content Placeholder 2"/>
          <p:cNvSpPr>
            <a:spLocks noGrp="1"/>
          </p:cNvSpPr>
          <p:nvPr>
            <p:ph idx="1"/>
          </p:nvPr>
        </p:nvSpPr>
        <p:spPr>
          <a:xfrm>
            <a:off x="228600" y="1047751"/>
            <a:ext cx="8763000" cy="3394472"/>
          </a:xfrm>
        </p:spPr>
        <p:txBody>
          <a:bodyPr>
            <a:normAutofit/>
          </a:bodyPr>
          <a:lstStyle/>
          <a:p>
            <a:pPr marL="57150" indent="0">
              <a:buNone/>
            </a:pPr>
            <a:r>
              <a:rPr lang="en-US" sz="2700" dirty="0" smtClean="0"/>
              <a:t>Creativity </a:t>
            </a:r>
            <a:r>
              <a:rPr lang="en-US" sz="2700" dirty="0"/>
              <a:t>support in </a:t>
            </a:r>
            <a:r>
              <a:rPr lang="en-US" sz="2700" dirty="0" smtClean="0"/>
              <a:t>3D modeling </a:t>
            </a:r>
            <a:r>
              <a:rPr lang="en-US" sz="2200" dirty="0">
                <a:solidFill>
                  <a:srgbClr val="008000"/>
                </a:solidFill>
              </a:rPr>
              <a:t>[</a:t>
            </a:r>
            <a:r>
              <a:rPr lang="en-US" sz="2200" dirty="0" err="1">
                <a:solidFill>
                  <a:srgbClr val="008000"/>
                </a:solidFill>
              </a:rPr>
              <a:t>Chaudhuri</a:t>
            </a:r>
            <a:r>
              <a:rPr lang="en-US" sz="2200" dirty="0">
                <a:solidFill>
                  <a:srgbClr val="008000"/>
                </a:solidFill>
              </a:rPr>
              <a:t> and </a:t>
            </a:r>
            <a:r>
              <a:rPr lang="en-US" sz="2200" dirty="0" err="1">
                <a:solidFill>
                  <a:srgbClr val="008000"/>
                </a:solidFill>
              </a:rPr>
              <a:t>Koltun</a:t>
            </a:r>
            <a:r>
              <a:rPr lang="en-US" sz="2200" dirty="0">
                <a:solidFill>
                  <a:srgbClr val="008000"/>
                </a:solidFill>
              </a:rPr>
              <a:t> 2010]</a:t>
            </a:r>
          </a:p>
          <a:p>
            <a:pPr marL="57150" indent="0">
              <a:buNone/>
            </a:pPr>
            <a:endParaRPr lang="en-US" dirty="0"/>
          </a:p>
          <a:p>
            <a:pPr marL="857250" lvl="1" indent="-457200">
              <a:buFontTx/>
              <a:buChar char="-"/>
            </a:pPr>
            <a:endParaRPr lang="en-US" dirty="0"/>
          </a:p>
        </p:txBody>
      </p:sp>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3137722"/>
            <a:ext cx="1319514" cy="17835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9535218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05979"/>
            <a:ext cx="9144000" cy="1070371"/>
          </a:xfrm>
        </p:spPr>
        <p:txBody>
          <a:bodyPr>
            <a:noAutofit/>
          </a:bodyPr>
          <a:lstStyle/>
          <a:p>
            <a:pPr marL="0" indent="0"/>
            <a:r>
              <a:rPr lang="en-US" sz="3200" dirty="0" smtClean="0"/>
              <a:t>Should suggestions be agnostic to </a:t>
            </a:r>
            <a:br>
              <a:rPr lang="en-US" sz="3200" dirty="0" smtClean="0"/>
            </a:br>
            <a:r>
              <a:rPr lang="en-US" sz="3200" dirty="0" smtClean="0"/>
              <a:t>the structure of shapes being modeled?</a:t>
            </a:r>
            <a:endParaRPr lang="en-US" sz="32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48184"/>
            <a:ext cx="2465450" cy="2051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799" y="1973948"/>
            <a:ext cx="2299017" cy="169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0665209"/>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Our probabilistic model</a:t>
            </a:r>
            <a:endParaRPr lang="en-US" sz="3200" dirty="0"/>
          </a:p>
        </p:txBody>
      </p:sp>
      <p:sp>
        <p:nvSpPr>
          <p:cNvPr id="3" name="Content Placeholder 2"/>
          <p:cNvSpPr>
            <a:spLocks noGrp="1"/>
          </p:cNvSpPr>
          <p:nvPr>
            <p:ph idx="1"/>
          </p:nvPr>
        </p:nvSpPr>
        <p:spPr>
          <a:xfrm>
            <a:off x="457200" y="1200151"/>
            <a:ext cx="8382000" cy="3394472"/>
          </a:xfrm>
        </p:spPr>
        <p:txBody>
          <a:bodyPr>
            <a:normAutofit/>
          </a:bodyPr>
          <a:lstStyle/>
          <a:p>
            <a:r>
              <a:rPr lang="en-US" sz="2700" dirty="0" smtClean="0"/>
              <a:t> Represents both </a:t>
            </a:r>
            <a:r>
              <a:rPr lang="en-US" sz="2700" b="1" dirty="0" smtClean="0">
                <a:solidFill>
                  <a:srgbClr val="FF0000"/>
                </a:solidFill>
              </a:rPr>
              <a:t>semantic</a:t>
            </a:r>
            <a:r>
              <a:rPr lang="en-US" sz="2700" dirty="0" smtClean="0">
                <a:solidFill>
                  <a:srgbClr val="FF0000"/>
                </a:solidFill>
              </a:rPr>
              <a:t> </a:t>
            </a:r>
            <a:r>
              <a:rPr lang="en-US" sz="2700" dirty="0" smtClean="0"/>
              <a:t>and</a:t>
            </a:r>
            <a:r>
              <a:rPr lang="en-US" sz="2700" dirty="0" smtClean="0">
                <a:solidFill>
                  <a:srgbClr val="FF0000"/>
                </a:solidFill>
              </a:rPr>
              <a:t> </a:t>
            </a:r>
            <a:r>
              <a:rPr lang="en-US" sz="2700" b="1" dirty="0" smtClean="0">
                <a:solidFill>
                  <a:srgbClr val="FF0000"/>
                </a:solidFill>
              </a:rPr>
              <a:t>geometric</a:t>
            </a:r>
            <a:r>
              <a:rPr lang="en-US" sz="2700" dirty="0" smtClean="0">
                <a:solidFill>
                  <a:srgbClr val="FF0000"/>
                </a:solidFill>
              </a:rPr>
              <a:t> </a:t>
            </a:r>
            <a:r>
              <a:rPr lang="en-US" sz="2700" dirty="0" smtClean="0"/>
              <a:t>relationships</a:t>
            </a:r>
          </a:p>
          <a:p>
            <a:endParaRPr lang="en-US" sz="1200" dirty="0" smtClean="0"/>
          </a:p>
          <a:p>
            <a:r>
              <a:rPr lang="en-US" sz="2700" dirty="0" smtClean="0"/>
              <a:t> </a:t>
            </a:r>
            <a:r>
              <a:rPr lang="en-US" sz="2700" b="1" dirty="0" smtClean="0">
                <a:solidFill>
                  <a:srgbClr val="FF0000"/>
                </a:solidFill>
              </a:rPr>
              <a:t>Learned automatically </a:t>
            </a:r>
            <a:r>
              <a:rPr lang="en-US" sz="2700" dirty="0" smtClean="0"/>
              <a:t>from a shape database</a:t>
            </a:r>
          </a:p>
          <a:p>
            <a:endParaRPr lang="en-US" sz="1200" dirty="0"/>
          </a:p>
          <a:p>
            <a:r>
              <a:rPr lang="en-US" sz="2700" dirty="0" smtClean="0"/>
              <a:t> </a:t>
            </a:r>
            <a:r>
              <a:rPr lang="en-US" sz="2700" b="1" dirty="0" smtClean="0">
                <a:solidFill>
                  <a:srgbClr val="FF0000"/>
                </a:solidFill>
              </a:rPr>
              <a:t>Interactive </a:t>
            </a:r>
            <a:r>
              <a:rPr lang="en-US" sz="2700" b="1" dirty="0">
                <a:solidFill>
                  <a:srgbClr val="FF0000"/>
                </a:solidFill>
              </a:rPr>
              <a:t>suggestions </a:t>
            </a:r>
            <a:r>
              <a:rPr lang="en-US" sz="2700" dirty="0" smtClean="0"/>
              <a:t>of components</a:t>
            </a:r>
          </a:p>
          <a:p>
            <a:endParaRPr lang="en-US" sz="1200" dirty="0"/>
          </a:p>
          <a:p>
            <a:r>
              <a:rPr lang="en-US" sz="2700" dirty="0" smtClean="0"/>
              <a:t> </a:t>
            </a:r>
            <a:r>
              <a:rPr lang="en-US" sz="2700" b="1" dirty="0">
                <a:solidFill>
                  <a:srgbClr val="FF0000"/>
                </a:solidFill>
              </a:rPr>
              <a:t>Increases</a:t>
            </a:r>
            <a:r>
              <a:rPr lang="en-US" sz="2700" dirty="0" smtClean="0"/>
              <a:t> </a:t>
            </a:r>
            <a:r>
              <a:rPr lang="en-US" sz="2700" b="1" dirty="0" smtClean="0">
                <a:solidFill>
                  <a:srgbClr val="FF0000"/>
                </a:solidFill>
              </a:rPr>
              <a:t>relevance</a:t>
            </a:r>
            <a:r>
              <a:rPr lang="en-US" sz="2700" dirty="0" smtClean="0"/>
              <a:t> of presented components</a:t>
            </a:r>
          </a:p>
          <a:p>
            <a:pPr marL="0" indent="0">
              <a:buNone/>
            </a:pPr>
            <a:endParaRPr lang="en-US" dirty="0"/>
          </a:p>
        </p:txBody>
      </p:sp>
    </p:spTree>
    <p:custDataLst>
      <p:tags r:id="rId1"/>
    </p:custDataLst>
    <p:extLst>
      <p:ext uri="{BB962C8B-B14F-4D97-AF65-F5344CB8AC3E}">
        <p14:creationId xmlns:p14="http://schemas.microsoft.com/office/powerpoint/2010/main" val="739247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mn-lt"/>
                <a:ea typeface="+mn-ea"/>
                <a:cs typeface="+mn-cs"/>
              </a:rPr>
              <a:t>Outline</a:t>
            </a:r>
          </a:p>
        </p:txBody>
      </p:sp>
      <p:sp>
        <p:nvSpPr>
          <p:cNvPr id="3" name="Content Placeholder 2"/>
          <p:cNvSpPr>
            <a:spLocks noGrp="1"/>
          </p:cNvSpPr>
          <p:nvPr>
            <p:ph idx="1"/>
          </p:nvPr>
        </p:nvSpPr>
        <p:spPr>
          <a:xfrm>
            <a:off x="457200" y="1200151"/>
            <a:ext cx="8382000" cy="3394472"/>
          </a:xfrm>
        </p:spPr>
        <p:txBody>
          <a:bodyPr>
            <a:normAutofit/>
          </a:bodyPr>
          <a:lstStyle/>
          <a:p>
            <a:pPr marL="514350" indent="-514350">
              <a:lnSpc>
                <a:spcPct val="150000"/>
              </a:lnSpc>
              <a:buFont typeface="+mj-lt"/>
              <a:buAutoNum type="arabicPeriod"/>
            </a:pPr>
            <a:r>
              <a:rPr lang="en-US" sz="3000" b="1" dirty="0" smtClean="0"/>
              <a:t>Probabilistic model definition</a:t>
            </a:r>
          </a:p>
          <a:p>
            <a:pPr marL="514350" indent="-514350">
              <a:lnSpc>
                <a:spcPct val="150000"/>
              </a:lnSpc>
              <a:buFont typeface="+mj-lt"/>
              <a:buAutoNum type="arabicPeriod"/>
            </a:pPr>
            <a:r>
              <a:rPr lang="en-US" sz="3000" dirty="0" smtClean="0"/>
              <a:t>Learning</a:t>
            </a:r>
          </a:p>
          <a:p>
            <a:pPr marL="514350" indent="-514350">
              <a:lnSpc>
                <a:spcPct val="150000"/>
              </a:lnSpc>
              <a:buFont typeface="+mj-lt"/>
              <a:buAutoNum type="arabicPeriod"/>
            </a:pPr>
            <a:r>
              <a:rPr lang="en-US" sz="3000" dirty="0" smtClean="0"/>
              <a:t>Inference</a:t>
            </a:r>
          </a:p>
          <a:p>
            <a:pPr marL="514350" indent="-514350">
              <a:lnSpc>
                <a:spcPct val="150000"/>
              </a:lnSpc>
              <a:buFont typeface="+mj-lt"/>
              <a:buAutoNum type="arabicPeriod"/>
            </a:pPr>
            <a:r>
              <a:rPr lang="en-US" sz="3000" dirty="0" smtClean="0"/>
              <a:t>Results</a:t>
            </a:r>
          </a:p>
          <a:p>
            <a:pPr>
              <a:lnSpc>
                <a:spcPct val="150000"/>
              </a:lnSpc>
            </a:pPr>
            <a:endParaRPr lang="en-US" sz="4000" dirty="0"/>
          </a:p>
        </p:txBody>
      </p:sp>
    </p:spTree>
    <p:custDataLst>
      <p:tags r:id="rId1"/>
    </p:custDataLst>
    <p:extLst>
      <p:ext uri="{BB962C8B-B14F-4D97-AF65-F5344CB8AC3E}">
        <p14:creationId xmlns:p14="http://schemas.microsoft.com/office/powerpoint/2010/main" val="1563764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Our probabilistic model:  a Bayesian Network</a:t>
            </a:r>
            <a:endParaRPr lang="en-US" sz="3200" dirty="0"/>
          </a:p>
        </p:txBody>
      </p:sp>
      <p:sp>
        <p:nvSpPr>
          <p:cNvPr id="35" name="Content Placeholder 2"/>
          <p:cNvSpPr>
            <a:spLocks noGrp="1"/>
          </p:cNvSpPr>
          <p:nvPr>
            <p:ph idx="1"/>
          </p:nvPr>
        </p:nvSpPr>
        <p:spPr>
          <a:xfrm>
            <a:off x="228974" y="1200151"/>
            <a:ext cx="3467100" cy="1565672"/>
          </a:xfrm>
        </p:spPr>
        <p:txBody>
          <a:bodyPr>
            <a:noAutofit/>
          </a:bodyPr>
          <a:lstStyle/>
          <a:p>
            <a:pPr marL="0" indent="0" algn="ctr">
              <a:buNone/>
            </a:pPr>
            <a:r>
              <a:rPr lang="en-US" sz="2700" dirty="0" smtClean="0"/>
              <a:t>Shape attributes</a:t>
            </a:r>
            <a:endParaRPr lang="en-US" sz="2700" dirty="0"/>
          </a:p>
          <a:p>
            <a:pPr marL="0" indent="0" algn="ctr">
              <a:buNone/>
            </a:pPr>
            <a:endParaRPr lang="en-US" sz="2700" dirty="0" smtClean="0"/>
          </a:p>
          <a:p>
            <a:pPr marL="0" indent="0" algn="ctr">
              <a:buNone/>
            </a:pPr>
            <a:r>
              <a:rPr lang="en-US" sz="2700" dirty="0" smtClean="0"/>
              <a:t>Dependencies</a:t>
            </a:r>
            <a:br>
              <a:rPr lang="en-US" sz="2700" dirty="0" smtClean="0"/>
            </a:br>
            <a:r>
              <a:rPr lang="en-US" sz="2700" dirty="0" smtClean="0"/>
              <a:t>between </a:t>
            </a:r>
            <a:r>
              <a:rPr lang="en-US" sz="2700" dirty="0"/>
              <a:t>attributes</a:t>
            </a:r>
          </a:p>
          <a:p>
            <a:pPr marL="0" indent="0" algn="ctr">
              <a:buNone/>
            </a:pPr>
            <a:endParaRPr lang="en-US" dirty="0"/>
          </a:p>
          <a:p>
            <a:pPr marL="0" indent="0" algn="ctr">
              <a:buNone/>
            </a:pPr>
            <a:endParaRPr lang="en-US" dirty="0"/>
          </a:p>
        </p:txBody>
      </p:sp>
      <p:sp>
        <p:nvSpPr>
          <p:cNvPr id="27" name="Content Placeholder 2"/>
          <p:cNvSpPr txBox="1">
            <a:spLocks/>
          </p:cNvSpPr>
          <p:nvPr/>
        </p:nvSpPr>
        <p:spPr>
          <a:xfrm>
            <a:off x="4191000" y="1200150"/>
            <a:ext cx="4495800" cy="26959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baseline="0">
                <a:solidFill>
                  <a:schemeClr val="tx1"/>
                </a:solidFill>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l-GR" sz="2700" dirty="0" smtClean="0"/>
              <a:t>   </a:t>
            </a:r>
            <a:r>
              <a:rPr lang="en-US" sz="2700" dirty="0" smtClean="0"/>
              <a:t>Random variables </a:t>
            </a:r>
            <a:endParaRPr lang="en-US" sz="2700" b="1" i="1" dirty="0" smtClean="0">
              <a:latin typeface="Times New Roman" pitchFamily="18" charset="0"/>
              <a:cs typeface="Times New Roman" pitchFamily="18" charset="0"/>
            </a:endParaRPr>
          </a:p>
          <a:p>
            <a:pPr marL="0" indent="0">
              <a:buFont typeface="Arial" pitchFamily="34" charset="0"/>
              <a:buNone/>
            </a:pPr>
            <a:endParaRPr lang="en-US" b="1" i="1" dirty="0">
              <a:latin typeface="Times New Roman" pitchFamily="18" charset="0"/>
              <a:cs typeface="Times New Roman" pitchFamily="18" charset="0"/>
            </a:endParaRPr>
          </a:p>
          <a:p>
            <a:pPr marL="0" indent="0">
              <a:buFont typeface="Arial" pitchFamily="34" charset="0"/>
              <a:buNone/>
            </a:pPr>
            <a:endParaRPr lang="en-US" sz="2700" dirty="0" smtClean="0"/>
          </a:p>
          <a:p>
            <a:pPr marL="0" indent="0">
              <a:buFont typeface="Arial" pitchFamily="34" charset="0"/>
              <a:buNone/>
            </a:pPr>
            <a:r>
              <a:rPr lang="el-GR" sz="2700" dirty="0" smtClean="0"/>
              <a:t>   </a:t>
            </a:r>
            <a:r>
              <a:rPr lang="en-US" sz="2700" dirty="0" smtClean="0"/>
              <a:t>Represent with DAG</a:t>
            </a:r>
          </a:p>
          <a:p>
            <a:pPr marL="0" indent="0">
              <a:buFont typeface="Arial" pitchFamily="34" charset="0"/>
              <a:buNone/>
            </a:pPr>
            <a:endParaRPr lang="en-US" sz="2700" dirty="0" smtClean="0"/>
          </a:p>
          <a:p>
            <a:pPr marL="0" indent="0">
              <a:buFont typeface="Arial" pitchFamily="34" charset="0"/>
              <a:buNone/>
            </a:pPr>
            <a:endParaRPr lang="en-US" sz="2700" dirty="0"/>
          </a:p>
        </p:txBody>
      </p:sp>
      <p:cxnSp>
        <p:nvCxnSpPr>
          <p:cNvPr id="38" name="Straight Arrow Connector 37"/>
          <p:cNvCxnSpPr/>
          <p:nvPr/>
        </p:nvCxnSpPr>
        <p:spPr bwMode="auto">
          <a:xfrm>
            <a:off x="3314700" y="1482090"/>
            <a:ext cx="1066800" cy="0"/>
          </a:xfrm>
          <a:prstGeom prst="straightConnector1">
            <a:avLst/>
          </a:prstGeom>
          <a:solidFill>
            <a:schemeClr val="accent1"/>
          </a:solidFill>
          <a:ln w="127000" cap="flat" cmpd="sng" algn="ctr">
            <a:solidFill>
              <a:srgbClr val="0070C0"/>
            </a:solidFill>
            <a:prstDash val="solid"/>
            <a:miter lim="800000"/>
            <a:headEnd type="none" w="med" len="med"/>
            <a:tailEnd type="triangle" w="med" len="sm"/>
          </a:ln>
          <a:effectLst>
            <a:outerShdw blurRad="50800" dist="38100" dir="2700000" algn="tl" rotWithShape="0">
              <a:prstClr val="black">
                <a:alpha val="40000"/>
              </a:prstClr>
            </a:outerShdw>
          </a:effectLst>
        </p:spPr>
      </p:cxnSp>
      <p:cxnSp>
        <p:nvCxnSpPr>
          <p:cNvPr id="39" name="Straight Arrow Connector 38"/>
          <p:cNvCxnSpPr/>
          <p:nvPr/>
        </p:nvCxnSpPr>
        <p:spPr bwMode="auto">
          <a:xfrm>
            <a:off x="3352800" y="2640330"/>
            <a:ext cx="1066800" cy="0"/>
          </a:xfrm>
          <a:prstGeom prst="straightConnector1">
            <a:avLst/>
          </a:prstGeom>
          <a:solidFill>
            <a:schemeClr val="accent1"/>
          </a:solidFill>
          <a:ln w="127000" cap="flat" cmpd="sng" algn="ctr">
            <a:solidFill>
              <a:srgbClr val="0070C0"/>
            </a:solidFill>
            <a:prstDash val="solid"/>
            <a:miter lim="800000"/>
            <a:headEnd type="none" w="med" len="med"/>
            <a:tailEnd type="triangle" w="med" len="sm"/>
          </a:ln>
          <a:effectLst>
            <a:outerShdw blurRad="50800" dist="38100" dir="2700000" algn="tl" rotWithShape="0">
              <a:prstClr val="black">
                <a:alpha val="40000"/>
              </a:prstClr>
            </a:outerShdw>
          </a:effectLst>
        </p:spPr>
      </p:cxnSp>
      <p:graphicFrame>
        <p:nvGraphicFramePr>
          <p:cNvPr id="22" name="Object 21"/>
          <p:cNvGraphicFramePr>
            <a:graphicFrameLocks noChangeAspect="1"/>
          </p:cNvGraphicFramePr>
          <p:nvPr>
            <p:extLst>
              <p:ext uri="{D42A27DB-BD31-4B8C-83A1-F6EECF244321}">
                <p14:modId xmlns:p14="http://schemas.microsoft.com/office/powerpoint/2010/main" val="2307131597"/>
              </p:ext>
            </p:extLst>
          </p:nvPr>
        </p:nvGraphicFramePr>
        <p:xfrm>
          <a:off x="4527550" y="2038350"/>
          <a:ext cx="3930650" cy="712456"/>
        </p:xfrm>
        <a:graphic>
          <a:graphicData uri="http://schemas.openxmlformats.org/presentationml/2006/ole">
            <mc:AlternateContent xmlns:mc="http://schemas.openxmlformats.org/markup-compatibility/2006">
              <mc:Choice xmlns:v="urn:schemas-microsoft-com:vml" Requires="v">
                <p:oleObj spid="_x0000_s12193" name="Equation" r:id="rId5" imgW="1892160" imgH="342720" progId="Equation.DSMT4">
                  <p:embed/>
                </p:oleObj>
              </mc:Choice>
              <mc:Fallback>
                <p:oleObj name="Equation" r:id="rId5" imgW="1892160" imgH="342720" progId="Equation.DSMT4">
                  <p:embed/>
                  <p:pic>
                    <p:nvPicPr>
                      <p:cNvPr id="0" name="Object 4"/>
                      <p:cNvPicPr>
                        <a:picLocks noChangeAspect="1" noChangeArrowheads="1"/>
                      </p:cNvPicPr>
                      <p:nvPr/>
                    </p:nvPicPr>
                    <p:blipFill>
                      <a:blip r:embed="rId6"/>
                      <a:srcRect/>
                      <a:stretch>
                        <a:fillRect/>
                      </a:stretch>
                    </p:blipFill>
                    <p:spPr bwMode="auto">
                      <a:xfrm>
                        <a:off x="4527550" y="2038350"/>
                        <a:ext cx="3930650" cy="712456"/>
                      </a:xfrm>
                      <a:prstGeom prst="rect">
                        <a:avLst/>
                      </a:prstGeom>
                      <a:noFill/>
                      <a:ln>
                        <a:noFill/>
                      </a:ln>
                      <a:effec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33131265"/>
              </p:ext>
            </p:extLst>
          </p:nvPr>
        </p:nvGraphicFramePr>
        <p:xfrm>
          <a:off x="7086600" y="1205230"/>
          <a:ext cx="1366838" cy="558800"/>
        </p:xfrm>
        <a:graphic>
          <a:graphicData uri="http://schemas.openxmlformats.org/presentationml/2006/ole">
            <mc:AlternateContent xmlns:mc="http://schemas.openxmlformats.org/markup-compatibility/2006">
              <mc:Choice xmlns:v="urn:schemas-microsoft-com:vml" Requires="v">
                <p:oleObj spid="_x0000_s12194" name="Equation" r:id="rId7" imgW="558720" imgH="228600" progId="Equation.DSMT4">
                  <p:embed/>
                </p:oleObj>
              </mc:Choice>
              <mc:Fallback>
                <p:oleObj name="Equation" r:id="rId7" imgW="558720" imgH="228600" progId="Equation.DSMT4">
                  <p:embed/>
                  <p:pic>
                    <p:nvPicPr>
                      <p:cNvPr id="0" name="Object 21"/>
                      <p:cNvPicPr>
                        <a:picLocks noChangeAspect="1" noChangeArrowheads="1"/>
                      </p:cNvPicPr>
                      <p:nvPr/>
                    </p:nvPicPr>
                    <p:blipFill>
                      <a:blip r:embed="rId8"/>
                      <a:srcRect/>
                      <a:stretch>
                        <a:fillRect/>
                      </a:stretch>
                    </p:blipFill>
                    <p:spPr bwMode="auto">
                      <a:xfrm>
                        <a:off x="7086600" y="1205230"/>
                        <a:ext cx="1366838" cy="558800"/>
                      </a:xfrm>
                      <a:prstGeom prst="rect">
                        <a:avLst/>
                      </a:prstGeom>
                      <a:noFill/>
                      <a:ln>
                        <a:noFill/>
                      </a:ln>
                    </p:spPr>
                  </p:pic>
                </p:oleObj>
              </mc:Fallback>
            </mc:AlternateContent>
          </a:graphicData>
        </a:graphic>
      </p:graphicFrame>
      <p:grpSp>
        <p:nvGrpSpPr>
          <p:cNvPr id="67" name="Group 66"/>
          <p:cNvGrpSpPr/>
          <p:nvPr/>
        </p:nvGrpSpPr>
        <p:grpSpPr>
          <a:xfrm>
            <a:off x="4800600" y="3282937"/>
            <a:ext cx="3352800" cy="1346213"/>
            <a:chOff x="4648200" y="3257550"/>
            <a:chExt cx="3352800" cy="1346213"/>
          </a:xfrm>
        </p:grpSpPr>
        <p:sp>
          <p:nvSpPr>
            <p:cNvPr id="41" name="Oval 40"/>
            <p:cNvSpPr/>
            <p:nvPr/>
          </p:nvSpPr>
          <p:spPr>
            <a:xfrm>
              <a:off x="5880537" y="3257550"/>
              <a:ext cx="855248" cy="646611"/>
            </a:xfrm>
            <a:prstGeom prst="ellipse">
              <a:avLst/>
            </a:prstGeom>
            <a:solidFill>
              <a:schemeClr val="accent6">
                <a:lumMod val="40000"/>
                <a:lumOff val="60000"/>
              </a:schemeClr>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smtClean="0"/>
                <a:t>x</a:t>
              </a:r>
              <a:r>
                <a:rPr lang="en-US" sz="3600" b="1" baseline="-25000" dirty="0" smtClean="0"/>
                <a:t>1</a:t>
              </a:r>
              <a:endParaRPr lang="el-GR" sz="3600" b="1" baseline="-25000" dirty="0"/>
            </a:p>
          </p:txBody>
        </p:sp>
        <p:cxnSp>
          <p:nvCxnSpPr>
            <p:cNvPr id="46" name="Straight Arrow Connector 45"/>
            <p:cNvCxnSpPr>
              <a:stCxn id="41" idx="3"/>
              <a:endCxn id="61" idx="7"/>
            </p:cNvCxnSpPr>
            <p:nvPr/>
          </p:nvCxnSpPr>
          <p:spPr>
            <a:xfrm flipH="1">
              <a:off x="5378200" y="3809467"/>
              <a:ext cx="627585" cy="242379"/>
            </a:xfrm>
            <a:prstGeom prst="straightConnector1">
              <a:avLst/>
            </a:prstGeom>
            <a:ln w="5080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1" idx="5"/>
              <a:endCxn id="59" idx="1"/>
            </p:cNvCxnSpPr>
            <p:nvPr/>
          </p:nvCxnSpPr>
          <p:spPr>
            <a:xfrm>
              <a:off x="6610537" y="3809467"/>
              <a:ext cx="660463" cy="242379"/>
            </a:xfrm>
            <a:prstGeom prst="straightConnector1">
              <a:avLst/>
            </a:prstGeom>
            <a:ln w="5080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7145752" y="3957152"/>
              <a:ext cx="855248" cy="646611"/>
            </a:xfrm>
            <a:prstGeom prst="ellipse">
              <a:avLst/>
            </a:prstGeom>
            <a:solidFill>
              <a:schemeClr val="accent6">
                <a:lumMod val="40000"/>
                <a:lumOff val="60000"/>
              </a:schemeClr>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smtClean="0"/>
                <a:t>x</a:t>
              </a:r>
              <a:r>
                <a:rPr lang="en-US" sz="3600" b="1" baseline="-25000" dirty="0"/>
                <a:t>3</a:t>
              </a:r>
              <a:endParaRPr lang="el-GR" sz="3600" b="1" baseline="-25000" dirty="0"/>
            </a:p>
          </p:txBody>
        </p:sp>
        <p:sp>
          <p:nvSpPr>
            <p:cNvPr id="61" name="Oval 60"/>
            <p:cNvSpPr/>
            <p:nvPr/>
          </p:nvSpPr>
          <p:spPr>
            <a:xfrm>
              <a:off x="4648200" y="3957152"/>
              <a:ext cx="855248" cy="646611"/>
            </a:xfrm>
            <a:prstGeom prst="ellipse">
              <a:avLst/>
            </a:prstGeom>
            <a:solidFill>
              <a:schemeClr val="accent6">
                <a:lumMod val="40000"/>
                <a:lumOff val="60000"/>
              </a:schemeClr>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smtClean="0"/>
                <a:t>x</a:t>
              </a:r>
              <a:r>
                <a:rPr lang="en-US" sz="3600" b="1" baseline="-25000" dirty="0"/>
                <a:t>2</a:t>
              </a:r>
              <a:endParaRPr lang="el-GR" sz="3600" b="1" baseline="-25000" dirty="0"/>
            </a:p>
          </p:txBody>
        </p:sp>
      </p:grpSp>
      <p:graphicFrame>
        <p:nvGraphicFramePr>
          <p:cNvPr id="3" name="Object 2"/>
          <p:cNvGraphicFramePr>
            <a:graphicFrameLocks noChangeAspect="1"/>
          </p:cNvGraphicFramePr>
          <p:nvPr>
            <p:extLst>
              <p:ext uri="{D42A27DB-BD31-4B8C-83A1-F6EECF244321}">
                <p14:modId xmlns:p14="http://schemas.microsoft.com/office/powerpoint/2010/main" val="3256290328"/>
              </p:ext>
            </p:extLst>
          </p:nvPr>
        </p:nvGraphicFramePr>
        <p:xfrm>
          <a:off x="457200" y="3702139"/>
          <a:ext cx="4038600" cy="469811"/>
        </p:xfrm>
        <a:graphic>
          <a:graphicData uri="http://schemas.openxmlformats.org/presentationml/2006/ole">
            <mc:AlternateContent xmlns:mc="http://schemas.openxmlformats.org/markup-compatibility/2006">
              <mc:Choice xmlns:v="urn:schemas-microsoft-com:vml" Requires="v">
                <p:oleObj spid="_x0000_s12195" name="Equation" r:id="rId9" imgW="1968480" imgH="228600" progId="Equation.DSMT4">
                  <p:embed/>
                </p:oleObj>
              </mc:Choice>
              <mc:Fallback>
                <p:oleObj name="Equation" r:id="rId9" imgW="1968480" imgH="228600" progId="Equation.DSMT4">
                  <p:embed/>
                  <p:pic>
                    <p:nvPicPr>
                      <p:cNvPr id="0" name="Object 21"/>
                      <p:cNvPicPr>
                        <a:picLocks noChangeAspect="1" noChangeArrowheads="1"/>
                      </p:cNvPicPr>
                      <p:nvPr/>
                    </p:nvPicPr>
                    <p:blipFill>
                      <a:blip r:embed="rId10"/>
                      <a:srcRect/>
                      <a:stretch>
                        <a:fillRect/>
                      </a:stretch>
                    </p:blipFill>
                    <p:spPr bwMode="auto">
                      <a:xfrm>
                        <a:off x="457200" y="3702139"/>
                        <a:ext cx="4038600" cy="469811"/>
                      </a:xfrm>
                      <a:prstGeom prst="rect">
                        <a:avLst/>
                      </a:prstGeom>
                      <a:noFill/>
                      <a:ln>
                        <a:noFill/>
                      </a:ln>
                    </p:spPr>
                  </p:pic>
                </p:oleObj>
              </mc:Fallback>
            </mc:AlternateContent>
          </a:graphicData>
        </a:graphic>
      </p:graphicFrame>
    </p:spTree>
    <p:custDataLst>
      <p:tags r:id="rId2"/>
    </p:custDataLst>
    <p:extLst>
      <p:ext uri="{BB962C8B-B14F-4D97-AF65-F5344CB8AC3E}">
        <p14:creationId xmlns:p14="http://schemas.microsoft.com/office/powerpoint/2010/main" val="3113538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500"/>
                                        <p:tgtEl>
                                          <p:spTgt spid="3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fade">
                                      <p:cBhvr>
                                        <p:cTn id="13" dur="500"/>
                                        <p:tgtEl>
                                          <p:spTgt spid="27">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xEl>
                                              <p:pRg st="2" end="2"/>
                                            </p:txEl>
                                          </p:spTgt>
                                        </p:tgtEl>
                                        <p:attrNameLst>
                                          <p:attrName>style.visibility</p:attrName>
                                        </p:attrNameLst>
                                      </p:cBhvr>
                                      <p:to>
                                        <p:strVal val="visible"/>
                                      </p:to>
                                    </p:set>
                                    <p:animEffect transition="in" filter="fade">
                                      <p:cBhvr>
                                        <p:cTn id="21" dur="500"/>
                                        <p:tgtEl>
                                          <p:spTgt spid="35">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xEl>
                                              <p:pRg st="3" end="3"/>
                                            </p:txEl>
                                          </p:spTgt>
                                        </p:tgtEl>
                                        <p:attrNameLst>
                                          <p:attrName>style.visibility</p:attrName>
                                        </p:attrNameLst>
                                      </p:cBhvr>
                                      <p:to>
                                        <p:strVal val="visible"/>
                                      </p:to>
                                    </p:set>
                                    <p:animEffect transition="in" filter="fade">
                                      <p:cBhvr>
                                        <p:cTn id="27" dur="500"/>
                                        <p:tgtEl>
                                          <p:spTgt spid="27">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500"/>
                                        <p:tgtEl>
                                          <p:spTgt spid="67"/>
                                        </p:tgtEl>
                                      </p:cBhvr>
                                    </p:animEffect>
                                  </p:childTnLst>
                                </p:cTn>
                              </p:par>
                              <p:par>
                                <p:cTn id="36" presetID="10"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Random variables </a:t>
            </a:r>
            <a:r>
              <a:rPr lang="en-US" sz="3200" i="1" dirty="0">
                <a:latin typeface="Times New Roman" pitchFamily="18" charset="0"/>
                <a:ea typeface="+mn-ea"/>
                <a:cs typeface="Times New Roman" pitchFamily="18" charset="0"/>
              </a:rPr>
              <a:t>E</a:t>
            </a:r>
            <a:r>
              <a:rPr lang="en-US" sz="3200" i="1" baseline="-25000" dirty="0">
                <a:latin typeface="Times New Roman" pitchFamily="18" charset="0"/>
                <a:ea typeface="+mn-ea"/>
                <a:cs typeface="Times New Roman" pitchFamily="18" charset="0"/>
              </a:rPr>
              <a:t>l</a:t>
            </a:r>
          </a:p>
        </p:txBody>
      </p:sp>
      <p:sp>
        <p:nvSpPr>
          <p:cNvPr id="35" name="Content Placeholder 2"/>
          <p:cNvSpPr>
            <a:spLocks noGrp="1"/>
          </p:cNvSpPr>
          <p:nvPr>
            <p:ph idx="1"/>
          </p:nvPr>
        </p:nvSpPr>
        <p:spPr>
          <a:xfrm>
            <a:off x="457200" y="929878"/>
            <a:ext cx="8686800" cy="3394472"/>
          </a:xfrm>
        </p:spPr>
        <p:txBody>
          <a:bodyPr>
            <a:normAutofit/>
          </a:bodyPr>
          <a:lstStyle/>
          <a:p>
            <a:pPr marL="0" indent="0">
              <a:buNone/>
            </a:pPr>
            <a:r>
              <a:rPr lang="en-US" sz="2600" dirty="0" smtClean="0"/>
              <a:t>Existence </a:t>
            </a:r>
            <a:r>
              <a:rPr lang="en-US" sz="2600" dirty="0"/>
              <a:t>of component from category </a:t>
            </a:r>
            <a:r>
              <a:rPr lang="en-US" sz="2600" i="1" dirty="0">
                <a:latin typeface="Times New Roman" pitchFamily="18" charset="0"/>
                <a:cs typeface="Times New Roman" pitchFamily="18" charset="0"/>
              </a:rPr>
              <a:t>l</a:t>
            </a:r>
          </a:p>
        </p:txBody>
      </p:sp>
      <p:sp>
        <p:nvSpPr>
          <p:cNvPr id="4" name="Oval 3"/>
          <p:cNvSpPr/>
          <p:nvPr/>
        </p:nvSpPr>
        <p:spPr>
          <a:xfrm>
            <a:off x="410257" y="1809751"/>
            <a:ext cx="1809561" cy="632841"/>
          </a:xfrm>
          <a:prstGeom prst="ellipse">
            <a:avLst/>
          </a:prstGeom>
          <a:solidFill>
            <a:schemeClr val="accent6">
              <a:lumMod val="40000"/>
              <a:lumOff val="60000"/>
            </a:schemeClr>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t>Arm(s)</a:t>
            </a:r>
            <a:br>
              <a:rPr lang="en-US" sz="2000" b="1" dirty="0" smtClean="0"/>
            </a:br>
            <a:r>
              <a:rPr lang="en-US" sz="2000" b="1" dirty="0" smtClean="0"/>
              <a:t>exist</a:t>
            </a:r>
            <a:endParaRPr lang="el-GR" sz="2000" b="1" dirty="0"/>
          </a:p>
        </p:txBody>
      </p:sp>
      <p:sp>
        <p:nvSpPr>
          <p:cNvPr id="5" name="Oval 4"/>
          <p:cNvSpPr/>
          <p:nvPr/>
        </p:nvSpPr>
        <p:spPr>
          <a:xfrm>
            <a:off x="385001" y="4095751"/>
            <a:ext cx="1809561" cy="632841"/>
          </a:xfrm>
          <a:prstGeom prst="ellipse">
            <a:avLst/>
          </a:prstGeom>
          <a:solidFill>
            <a:schemeClr val="accent6">
              <a:lumMod val="40000"/>
              <a:lumOff val="60000"/>
            </a:schemeClr>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t>Torso(s) exist</a:t>
            </a:r>
            <a:endParaRPr lang="el-GR" sz="2000" b="1"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1873809"/>
            <a:ext cx="2207408" cy="2496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63049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Creating detailed 3D content is hard</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333" y="971550"/>
            <a:ext cx="6149334" cy="3842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45786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Random </a:t>
            </a:r>
            <a:r>
              <a:rPr lang="en-US" sz="3200" dirty="0" smtClean="0"/>
              <a:t>variables </a:t>
            </a:r>
            <a:r>
              <a:rPr lang="en-US" sz="3200" i="1" dirty="0" err="1">
                <a:latin typeface="Times New Roman" pitchFamily="18" charset="0"/>
                <a:ea typeface="+mn-ea"/>
                <a:cs typeface="Times New Roman" pitchFamily="18" charset="0"/>
              </a:rPr>
              <a:t>N</a:t>
            </a:r>
            <a:r>
              <a:rPr lang="en-US" sz="3200" i="1" baseline="-25000" dirty="0" err="1">
                <a:latin typeface="Times New Roman" pitchFamily="18" charset="0"/>
                <a:ea typeface="+mn-ea"/>
                <a:cs typeface="Times New Roman" pitchFamily="18" charset="0"/>
              </a:rPr>
              <a:t>l</a:t>
            </a:r>
            <a:endParaRPr lang="en-US" sz="3200" i="1" baseline="-25000" dirty="0">
              <a:latin typeface="Times New Roman" pitchFamily="18" charset="0"/>
              <a:ea typeface="+mn-ea"/>
              <a:cs typeface="Times New Roman" pitchFamily="18" charset="0"/>
            </a:endParaRPr>
          </a:p>
        </p:txBody>
      </p:sp>
      <p:sp>
        <p:nvSpPr>
          <p:cNvPr id="35" name="Content Placeholder 2"/>
          <p:cNvSpPr>
            <a:spLocks noGrp="1"/>
          </p:cNvSpPr>
          <p:nvPr>
            <p:ph idx="1"/>
          </p:nvPr>
        </p:nvSpPr>
        <p:spPr>
          <a:xfrm>
            <a:off x="457200" y="944254"/>
            <a:ext cx="8686800" cy="3394472"/>
          </a:xfrm>
        </p:spPr>
        <p:txBody>
          <a:bodyPr>
            <a:normAutofit/>
          </a:bodyPr>
          <a:lstStyle/>
          <a:p>
            <a:pPr marL="0" indent="0">
              <a:buNone/>
            </a:pPr>
            <a:r>
              <a:rPr lang="en-US" sz="2600" dirty="0" smtClean="0"/>
              <a:t>Number of components </a:t>
            </a:r>
            <a:r>
              <a:rPr lang="en-US" sz="2600" dirty="0"/>
              <a:t>from category </a:t>
            </a:r>
            <a:r>
              <a:rPr lang="en-US" sz="2600" i="1" dirty="0">
                <a:latin typeface="Times New Roman" pitchFamily="18" charset="0"/>
                <a:cs typeface="Times New Roman" pitchFamily="18" charset="0"/>
              </a:rPr>
              <a:t>l</a:t>
            </a:r>
          </a:p>
        </p:txBody>
      </p:sp>
      <p:sp>
        <p:nvSpPr>
          <p:cNvPr id="6" name="Oval 5"/>
          <p:cNvSpPr/>
          <p:nvPr/>
        </p:nvSpPr>
        <p:spPr>
          <a:xfrm>
            <a:off x="2667002" y="1809751"/>
            <a:ext cx="1809561" cy="632841"/>
          </a:xfrm>
          <a:prstGeom prst="ellipse">
            <a:avLst/>
          </a:prstGeom>
          <a:solidFill>
            <a:schemeClr val="accent6">
              <a:lumMod val="40000"/>
              <a:lumOff val="60000"/>
            </a:schemeClr>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 of Arms</a:t>
            </a:r>
            <a:endParaRPr lang="el-GR" sz="2000" b="1" dirty="0"/>
          </a:p>
        </p:txBody>
      </p:sp>
      <p:sp>
        <p:nvSpPr>
          <p:cNvPr id="7" name="Oval 6"/>
          <p:cNvSpPr/>
          <p:nvPr/>
        </p:nvSpPr>
        <p:spPr>
          <a:xfrm>
            <a:off x="382605" y="4095751"/>
            <a:ext cx="1809561" cy="632841"/>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t>Torso(s) exist</a:t>
            </a:r>
            <a:endParaRPr lang="el-GR" sz="2000" b="1" dirty="0"/>
          </a:p>
        </p:txBody>
      </p:sp>
      <p:sp>
        <p:nvSpPr>
          <p:cNvPr id="8" name="Oval 7"/>
          <p:cNvSpPr/>
          <p:nvPr/>
        </p:nvSpPr>
        <p:spPr>
          <a:xfrm>
            <a:off x="407861" y="1809751"/>
            <a:ext cx="1809561" cy="632841"/>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t>Arm(s)</a:t>
            </a:r>
            <a:br>
              <a:rPr lang="en-US" sz="2000" b="1" dirty="0" smtClean="0"/>
            </a:br>
            <a:r>
              <a:rPr lang="en-US" sz="2000" b="1" dirty="0" smtClean="0"/>
              <a:t>exist</a:t>
            </a:r>
            <a:endParaRPr lang="el-GR" sz="2000" b="1" dirty="0"/>
          </a:p>
        </p:txBody>
      </p:sp>
    </p:spTree>
    <p:extLst>
      <p:ext uri="{BB962C8B-B14F-4D97-AF65-F5344CB8AC3E}">
        <p14:creationId xmlns:p14="http://schemas.microsoft.com/office/powerpoint/2010/main" val="318832145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Random </a:t>
            </a:r>
            <a:r>
              <a:rPr lang="en-US" sz="3200" dirty="0" smtClean="0"/>
              <a:t>variables </a:t>
            </a:r>
            <a:r>
              <a:rPr lang="en-US" sz="3200" i="1" dirty="0" err="1">
                <a:latin typeface="Times New Roman" pitchFamily="18" charset="0"/>
                <a:ea typeface="+mn-ea"/>
                <a:cs typeface="Times New Roman" pitchFamily="18" charset="0"/>
              </a:rPr>
              <a:t>A</a:t>
            </a:r>
            <a:r>
              <a:rPr lang="en-US" sz="3200" i="1" baseline="-25000" dirty="0" err="1">
                <a:latin typeface="Times New Roman" pitchFamily="18" charset="0"/>
                <a:ea typeface="+mn-ea"/>
                <a:cs typeface="Times New Roman" pitchFamily="18" charset="0"/>
              </a:rPr>
              <a:t>l,l</a:t>
            </a:r>
            <a:r>
              <a:rPr lang="en-US" sz="3200" i="1" baseline="-25000" dirty="0">
                <a:latin typeface="Times New Roman" pitchFamily="18" charset="0"/>
                <a:ea typeface="+mn-ea"/>
                <a:cs typeface="Times New Roman" pitchFamily="18" charset="0"/>
              </a:rPr>
              <a:t>’</a:t>
            </a:r>
          </a:p>
        </p:txBody>
      </p:sp>
      <p:sp>
        <p:nvSpPr>
          <p:cNvPr id="35" name="Content Placeholder 2"/>
          <p:cNvSpPr>
            <a:spLocks noGrp="1"/>
          </p:cNvSpPr>
          <p:nvPr>
            <p:ph idx="1"/>
          </p:nvPr>
        </p:nvSpPr>
        <p:spPr>
          <a:xfrm>
            <a:off x="457200" y="895351"/>
            <a:ext cx="8915400" cy="3394472"/>
          </a:xfrm>
        </p:spPr>
        <p:txBody>
          <a:bodyPr>
            <a:normAutofit/>
          </a:bodyPr>
          <a:lstStyle/>
          <a:p>
            <a:pPr marL="0" indent="0">
              <a:buNone/>
            </a:pPr>
            <a:r>
              <a:rPr lang="en-US" sz="2600" dirty="0"/>
              <a:t>Adjacency between components from categories </a:t>
            </a:r>
            <a:r>
              <a:rPr lang="en-US" sz="2600" i="1" dirty="0">
                <a:latin typeface="Times New Roman" pitchFamily="18" charset="0"/>
                <a:cs typeface="Times New Roman" pitchFamily="18" charset="0"/>
              </a:rPr>
              <a:t>l</a:t>
            </a:r>
            <a:r>
              <a:rPr lang="en-US" sz="2600" dirty="0"/>
              <a:t> and </a:t>
            </a:r>
            <a:r>
              <a:rPr lang="en-US" sz="2600" i="1" dirty="0">
                <a:latin typeface="Times New Roman" pitchFamily="18" charset="0"/>
                <a:cs typeface="Times New Roman" pitchFamily="18" charset="0"/>
              </a:rPr>
              <a:t>l’</a:t>
            </a:r>
          </a:p>
        </p:txBody>
      </p:sp>
      <p:sp>
        <p:nvSpPr>
          <p:cNvPr id="6" name="Oval 5"/>
          <p:cNvSpPr/>
          <p:nvPr/>
        </p:nvSpPr>
        <p:spPr>
          <a:xfrm>
            <a:off x="2667002" y="2853642"/>
            <a:ext cx="1809561" cy="708708"/>
          </a:xfrm>
          <a:prstGeom prst="ellipse">
            <a:avLst/>
          </a:prstGeom>
          <a:solidFill>
            <a:schemeClr val="accent6">
              <a:lumMod val="40000"/>
              <a:lumOff val="60000"/>
            </a:schemeClr>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Arm-Torso </a:t>
            </a:r>
            <a:r>
              <a:rPr lang="en-US" sz="2000" b="1" dirty="0" smtClean="0"/>
              <a:t>adjacency</a:t>
            </a:r>
            <a:endParaRPr lang="el-GR" sz="2000" b="1" dirty="0"/>
          </a:p>
        </p:txBody>
      </p:sp>
      <p:sp>
        <p:nvSpPr>
          <p:cNvPr id="7" name="Oval 6"/>
          <p:cNvSpPr/>
          <p:nvPr/>
        </p:nvSpPr>
        <p:spPr>
          <a:xfrm>
            <a:off x="2667002" y="1809751"/>
            <a:ext cx="1809561" cy="632841"/>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t># of Arms</a:t>
            </a:r>
            <a:endParaRPr lang="el-GR" sz="2000" b="1" dirty="0"/>
          </a:p>
        </p:txBody>
      </p:sp>
      <p:sp>
        <p:nvSpPr>
          <p:cNvPr id="8" name="Oval 7"/>
          <p:cNvSpPr/>
          <p:nvPr/>
        </p:nvSpPr>
        <p:spPr>
          <a:xfrm>
            <a:off x="374985" y="4095751"/>
            <a:ext cx="1809561" cy="632841"/>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t>Torso(s) exist</a:t>
            </a:r>
            <a:endParaRPr lang="el-GR" sz="2000" b="1" dirty="0"/>
          </a:p>
        </p:txBody>
      </p:sp>
      <p:sp>
        <p:nvSpPr>
          <p:cNvPr id="10" name="Oval 9"/>
          <p:cNvSpPr/>
          <p:nvPr/>
        </p:nvSpPr>
        <p:spPr>
          <a:xfrm>
            <a:off x="400241" y="1809751"/>
            <a:ext cx="1809561" cy="632841"/>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t>Arm(s)</a:t>
            </a:r>
            <a:br>
              <a:rPr lang="en-US" sz="2000" b="1" dirty="0" smtClean="0"/>
            </a:br>
            <a:r>
              <a:rPr lang="en-US" sz="2000" b="1" dirty="0" smtClean="0"/>
              <a:t>exist</a:t>
            </a:r>
            <a:endParaRPr lang="el-GR" sz="2000" b="1" dirty="0"/>
          </a:p>
        </p:txBody>
      </p:sp>
    </p:spTree>
    <p:extLst>
      <p:ext uri="{BB962C8B-B14F-4D97-AF65-F5344CB8AC3E}">
        <p14:creationId xmlns:p14="http://schemas.microsoft.com/office/powerpoint/2010/main" val="401007758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Random variables </a:t>
            </a:r>
            <a:r>
              <a:rPr lang="en-US" sz="3200" i="1" dirty="0" err="1">
                <a:latin typeface="Times New Roman" pitchFamily="18" charset="0"/>
                <a:ea typeface="+mn-ea"/>
                <a:cs typeface="Times New Roman" pitchFamily="18" charset="0"/>
              </a:rPr>
              <a:t>R</a:t>
            </a:r>
            <a:r>
              <a:rPr lang="en-US" sz="3200" i="1" baseline="-25000" dirty="0" err="1">
                <a:latin typeface="Times New Roman" pitchFamily="18" charset="0"/>
                <a:ea typeface="+mn-ea"/>
                <a:cs typeface="Times New Roman" pitchFamily="18" charset="0"/>
              </a:rPr>
              <a:t>l,l</a:t>
            </a:r>
            <a:r>
              <a:rPr lang="en-US" sz="3200" i="1" baseline="-25000" dirty="0">
                <a:latin typeface="Times New Roman" pitchFamily="18" charset="0"/>
                <a:ea typeface="+mn-ea"/>
                <a:cs typeface="Times New Roman" pitchFamily="18" charset="0"/>
              </a:rPr>
              <a:t>’</a:t>
            </a:r>
          </a:p>
        </p:txBody>
      </p:sp>
      <p:sp>
        <p:nvSpPr>
          <p:cNvPr id="35" name="Content Placeholder 2"/>
          <p:cNvSpPr>
            <a:spLocks noGrp="1"/>
          </p:cNvSpPr>
          <p:nvPr>
            <p:ph idx="1"/>
          </p:nvPr>
        </p:nvSpPr>
        <p:spPr>
          <a:xfrm>
            <a:off x="304800" y="895351"/>
            <a:ext cx="9067800" cy="3394472"/>
          </a:xfrm>
        </p:spPr>
        <p:txBody>
          <a:bodyPr>
            <a:normAutofit/>
          </a:bodyPr>
          <a:lstStyle/>
          <a:p>
            <a:pPr marL="0" indent="0">
              <a:buNone/>
            </a:pPr>
            <a:r>
              <a:rPr lang="en-US" sz="2500" dirty="0" smtClean="0"/>
              <a:t>Symmetry relation between components from categories  </a:t>
            </a:r>
            <a:r>
              <a:rPr lang="en-US" sz="2500" i="1" dirty="0">
                <a:latin typeface="Times New Roman" pitchFamily="18" charset="0"/>
                <a:cs typeface="Times New Roman" pitchFamily="18" charset="0"/>
              </a:rPr>
              <a:t>l</a:t>
            </a:r>
            <a:r>
              <a:rPr lang="en-US" sz="2500" dirty="0" smtClean="0"/>
              <a:t> and </a:t>
            </a:r>
            <a:r>
              <a:rPr lang="en-US" sz="2500" i="1" dirty="0" smtClean="0">
                <a:latin typeface="Times New Roman" pitchFamily="18" charset="0"/>
                <a:cs typeface="Times New Roman" pitchFamily="18" charset="0"/>
              </a:rPr>
              <a:t>l</a:t>
            </a:r>
            <a:r>
              <a:rPr lang="en-US" sz="2500" i="1" dirty="0">
                <a:latin typeface="Times New Roman" pitchFamily="18" charset="0"/>
                <a:cs typeface="Times New Roman" pitchFamily="18" charset="0"/>
              </a:rPr>
              <a:t>’</a:t>
            </a:r>
          </a:p>
        </p:txBody>
      </p:sp>
      <p:sp>
        <p:nvSpPr>
          <p:cNvPr id="6" name="Oval 5"/>
          <p:cNvSpPr/>
          <p:nvPr/>
        </p:nvSpPr>
        <p:spPr>
          <a:xfrm>
            <a:off x="2667002" y="2853642"/>
            <a:ext cx="1809561" cy="708708"/>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Arm-Torso </a:t>
            </a:r>
            <a:r>
              <a:rPr lang="en-US" sz="2000" b="1" dirty="0" smtClean="0"/>
              <a:t>adjacency</a:t>
            </a:r>
            <a:endParaRPr lang="el-GR" sz="2000" b="1" dirty="0"/>
          </a:p>
        </p:txBody>
      </p:sp>
      <p:sp>
        <p:nvSpPr>
          <p:cNvPr id="7" name="Oval 6"/>
          <p:cNvSpPr/>
          <p:nvPr/>
        </p:nvSpPr>
        <p:spPr>
          <a:xfrm>
            <a:off x="2669675" y="3757754"/>
            <a:ext cx="1809561" cy="718997"/>
          </a:xfrm>
          <a:prstGeom prst="ellipse">
            <a:avLst/>
          </a:prstGeom>
          <a:solidFill>
            <a:schemeClr val="accent6">
              <a:lumMod val="40000"/>
              <a:lumOff val="60000"/>
            </a:schemeClr>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Arm-Torso </a:t>
            </a:r>
            <a:r>
              <a:rPr lang="en-US" sz="2000" b="1" dirty="0" smtClean="0"/>
              <a:t>symmetry</a:t>
            </a:r>
            <a:endParaRPr lang="el-GR" sz="2000" b="1" dirty="0"/>
          </a:p>
        </p:txBody>
      </p:sp>
      <p:sp>
        <p:nvSpPr>
          <p:cNvPr id="8" name="Oval 7"/>
          <p:cNvSpPr/>
          <p:nvPr/>
        </p:nvSpPr>
        <p:spPr>
          <a:xfrm>
            <a:off x="2667002" y="1809751"/>
            <a:ext cx="1809561" cy="632841"/>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t># of Arms</a:t>
            </a:r>
            <a:endParaRPr lang="el-GR" sz="2000" b="1" dirty="0"/>
          </a:p>
        </p:txBody>
      </p:sp>
      <p:sp>
        <p:nvSpPr>
          <p:cNvPr id="9" name="Oval 8"/>
          <p:cNvSpPr/>
          <p:nvPr/>
        </p:nvSpPr>
        <p:spPr>
          <a:xfrm>
            <a:off x="374985" y="4095751"/>
            <a:ext cx="1809561" cy="632841"/>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t>Torso(s) exist</a:t>
            </a:r>
            <a:endParaRPr lang="el-GR" sz="2000" b="1" dirty="0"/>
          </a:p>
        </p:txBody>
      </p:sp>
      <p:sp>
        <p:nvSpPr>
          <p:cNvPr id="10" name="Oval 9"/>
          <p:cNvSpPr/>
          <p:nvPr/>
        </p:nvSpPr>
        <p:spPr>
          <a:xfrm>
            <a:off x="400241" y="1809751"/>
            <a:ext cx="1809561" cy="632841"/>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t>Arm(s)</a:t>
            </a:r>
            <a:br>
              <a:rPr lang="en-US" sz="2000" b="1" dirty="0" smtClean="0"/>
            </a:br>
            <a:r>
              <a:rPr lang="en-US" sz="2000" b="1" dirty="0" smtClean="0"/>
              <a:t>exist</a:t>
            </a:r>
            <a:endParaRPr lang="el-GR" sz="2000" b="1" dirty="0"/>
          </a:p>
        </p:txBody>
      </p:sp>
    </p:spTree>
    <p:extLst>
      <p:ext uri="{BB962C8B-B14F-4D97-AF65-F5344CB8AC3E}">
        <p14:creationId xmlns:p14="http://schemas.microsoft.com/office/powerpoint/2010/main" val="334031753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Random </a:t>
            </a:r>
            <a:r>
              <a:rPr lang="en-US" sz="3200" dirty="0" smtClean="0"/>
              <a:t>variables </a:t>
            </a:r>
            <a:r>
              <a:rPr lang="en-US" sz="3200" i="1" dirty="0" err="1" smtClean="0">
                <a:latin typeface="Times New Roman" pitchFamily="18" charset="0"/>
                <a:ea typeface="+mn-ea"/>
                <a:cs typeface="Times New Roman" pitchFamily="18" charset="0"/>
              </a:rPr>
              <a:t>S</a:t>
            </a:r>
            <a:r>
              <a:rPr lang="en-US" sz="3200" i="1" baseline="-25000" dirty="0" err="1" smtClean="0">
                <a:latin typeface="Times New Roman" pitchFamily="18" charset="0"/>
                <a:ea typeface="+mn-ea"/>
                <a:cs typeface="Times New Roman" pitchFamily="18" charset="0"/>
              </a:rPr>
              <a:t>s,l</a:t>
            </a:r>
            <a:endParaRPr lang="en-US" sz="3200" i="1" baseline="-25000" dirty="0">
              <a:latin typeface="Times New Roman" pitchFamily="18" charset="0"/>
              <a:ea typeface="+mn-ea"/>
              <a:cs typeface="Times New Roman" pitchFamily="18" charset="0"/>
            </a:endParaRPr>
          </a:p>
        </p:txBody>
      </p:sp>
      <p:sp>
        <p:nvSpPr>
          <p:cNvPr id="35" name="Content Placeholder 2"/>
          <p:cNvSpPr>
            <a:spLocks noGrp="1"/>
          </p:cNvSpPr>
          <p:nvPr>
            <p:ph idx="1"/>
          </p:nvPr>
        </p:nvSpPr>
        <p:spPr>
          <a:xfrm>
            <a:off x="457200" y="895351"/>
            <a:ext cx="8686800" cy="3394472"/>
          </a:xfrm>
        </p:spPr>
        <p:txBody>
          <a:bodyPr>
            <a:normAutofit/>
          </a:bodyPr>
          <a:lstStyle/>
          <a:p>
            <a:pPr marL="0" indent="0">
              <a:buNone/>
            </a:pPr>
            <a:r>
              <a:rPr lang="en-US" sz="2600" dirty="0"/>
              <a:t>E</a:t>
            </a:r>
            <a:r>
              <a:rPr lang="en-US" sz="2600" dirty="0" smtClean="0"/>
              <a:t>xistence </a:t>
            </a:r>
            <a:r>
              <a:rPr lang="en-US" sz="2600" dirty="0"/>
              <a:t>of component from style cluster </a:t>
            </a:r>
            <a:r>
              <a:rPr lang="en-US" sz="2600" i="1" dirty="0" smtClean="0">
                <a:latin typeface="Times New Roman" pitchFamily="18" charset="0"/>
                <a:cs typeface="Times New Roman" pitchFamily="18" charset="0"/>
              </a:rPr>
              <a:t>s</a:t>
            </a:r>
            <a:r>
              <a:rPr lang="en-US" sz="2600" dirty="0" smtClean="0"/>
              <a:t> </a:t>
            </a:r>
            <a:r>
              <a:rPr lang="en-US" sz="2600" dirty="0"/>
              <a:t>of category </a:t>
            </a:r>
            <a:r>
              <a:rPr lang="en-US" sz="2600" i="1" dirty="0">
                <a:latin typeface="Times New Roman" pitchFamily="18" charset="0"/>
                <a:cs typeface="Times New Roman" pitchFamily="18" charset="0"/>
              </a:rPr>
              <a:t>l</a:t>
            </a:r>
          </a:p>
          <a:p>
            <a:pPr marL="0" indent="0">
              <a:buNone/>
            </a:pPr>
            <a:endParaRPr lang="en-US" sz="2600" dirty="0"/>
          </a:p>
        </p:txBody>
      </p:sp>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4513" y="2322426"/>
            <a:ext cx="911817" cy="706525"/>
          </a:xfrm>
          <a:prstGeom prst="rect">
            <a:avLst/>
          </a:prstGeom>
          <a:solidFill>
            <a:schemeClr val="bg2"/>
          </a:solidFill>
          <a:ln w="9525">
            <a:noFill/>
            <a:miter lim="800000"/>
            <a:headEnd/>
            <a:tailEnd/>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24" name="Oval 23"/>
          <p:cNvSpPr/>
          <p:nvPr/>
        </p:nvSpPr>
        <p:spPr>
          <a:xfrm>
            <a:off x="2667002" y="1809751"/>
            <a:ext cx="1809561" cy="632841"/>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t># of Arms</a:t>
            </a:r>
            <a:endParaRPr lang="el-GR" sz="2000" b="1" dirty="0"/>
          </a:p>
        </p:txBody>
      </p:sp>
      <p:sp>
        <p:nvSpPr>
          <p:cNvPr id="25" name="Oval 24"/>
          <p:cNvSpPr/>
          <p:nvPr/>
        </p:nvSpPr>
        <p:spPr>
          <a:xfrm>
            <a:off x="2667002" y="2853642"/>
            <a:ext cx="1809561" cy="708708"/>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Arm-Torso </a:t>
            </a:r>
            <a:r>
              <a:rPr lang="en-US" sz="2000" b="1" dirty="0" smtClean="0"/>
              <a:t>adjacency</a:t>
            </a:r>
            <a:endParaRPr lang="el-GR" sz="2000" b="1" dirty="0"/>
          </a:p>
        </p:txBody>
      </p:sp>
      <p:sp>
        <p:nvSpPr>
          <p:cNvPr id="26" name="Oval 25"/>
          <p:cNvSpPr/>
          <p:nvPr/>
        </p:nvSpPr>
        <p:spPr>
          <a:xfrm>
            <a:off x="2669675" y="3757754"/>
            <a:ext cx="1809561" cy="718997"/>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Arm-Torso </a:t>
            </a:r>
            <a:r>
              <a:rPr lang="en-US" sz="2000" b="1" dirty="0" smtClean="0"/>
              <a:t>symmetry</a:t>
            </a:r>
            <a:endParaRPr lang="el-GR" sz="2000" b="1" dirty="0"/>
          </a:p>
        </p:txBody>
      </p:sp>
      <p:sp>
        <p:nvSpPr>
          <p:cNvPr id="27" name="Oval 26"/>
          <p:cNvSpPr/>
          <p:nvPr/>
        </p:nvSpPr>
        <p:spPr>
          <a:xfrm>
            <a:off x="5736525" y="2363623"/>
            <a:ext cx="1959674" cy="632841"/>
          </a:xfrm>
          <a:prstGeom prst="ellipse">
            <a:avLst/>
          </a:prstGeom>
          <a:solidFill>
            <a:schemeClr val="accent6">
              <a:lumMod val="40000"/>
              <a:lumOff val="60000"/>
            </a:schemeClr>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Arm style 2</a:t>
            </a:r>
            <a:br>
              <a:rPr lang="en-US" sz="2000" b="1" dirty="0"/>
            </a:br>
            <a:r>
              <a:rPr lang="en-US" sz="2000" b="1" dirty="0" smtClean="0"/>
              <a:t>exists</a:t>
            </a:r>
            <a:endParaRPr lang="el-GR" sz="2000" b="1" dirty="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1966" y="1556902"/>
            <a:ext cx="877857" cy="680211"/>
          </a:xfrm>
          <a:prstGeom prst="rect">
            <a:avLst/>
          </a:prstGeom>
          <a:solidFill>
            <a:schemeClr val="bg2"/>
          </a:solidFill>
          <a:ln w="9525">
            <a:noFill/>
            <a:miter lim="800000"/>
            <a:headEnd/>
            <a:tailEnd/>
          </a:ln>
          <a:effectLst>
            <a:outerShdw blurRad="50800" dist="38100" dir="5400000" algn="t" rotWithShape="0">
              <a:prstClr val="black">
                <a:alpha val="40000"/>
              </a:prstClr>
            </a:outerShdw>
          </a:effectLst>
          <a:extLst/>
        </p:spPr>
      </p:pic>
      <p:sp>
        <p:nvSpPr>
          <p:cNvPr id="31" name="Oval 30"/>
          <p:cNvSpPr/>
          <p:nvPr/>
        </p:nvSpPr>
        <p:spPr>
          <a:xfrm>
            <a:off x="5556912" y="3409388"/>
            <a:ext cx="2133600" cy="632841"/>
          </a:xfrm>
          <a:prstGeom prst="ellipse">
            <a:avLst/>
          </a:prstGeom>
          <a:solidFill>
            <a:schemeClr val="accent6">
              <a:lumMod val="40000"/>
              <a:lumOff val="60000"/>
            </a:schemeClr>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Torso style 1</a:t>
            </a:r>
            <a:br>
              <a:rPr lang="en-US" sz="2000" b="1" dirty="0"/>
            </a:br>
            <a:r>
              <a:rPr lang="en-US" sz="2000" b="1" dirty="0" smtClean="0"/>
              <a:t>exists</a:t>
            </a:r>
            <a:endParaRPr lang="el-GR" sz="2000" b="1" dirty="0"/>
          </a:p>
        </p:txBody>
      </p:sp>
      <p:sp>
        <p:nvSpPr>
          <p:cNvPr id="33" name="Oval 32"/>
          <p:cNvSpPr/>
          <p:nvPr/>
        </p:nvSpPr>
        <p:spPr>
          <a:xfrm>
            <a:off x="5556914" y="4171951"/>
            <a:ext cx="2120345" cy="632841"/>
          </a:xfrm>
          <a:prstGeom prst="ellipse">
            <a:avLst/>
          </a:prstGeom>
          <a:solidFill>
            <a:schemeClr val="accent6">
              <a:lumMod val="40000"/>
              <a:lumOff val="60000"/>
            </a:schemeClr>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Torso style 2</a:t>
            </a:r>
            <a:br>
              <a:rPr lang="en-US" sz="2000" b="1" dirty="0"/>
            </a:br>
            <a:r>
              <a:rPr lang="en-US" sz="2000" b="1" dirty="0" smtClean="0"/>
              <a:t>exists</a:t>
            </a:r>
            <a:endParaRPr lang="el-GR" sz="2000" b="1" dirty="0"/>
          </a:p>
        </p:txBody>
      </p:sp>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2600" y="3384714"/>
            <a:ext cx="948512" cy="634837"/>
          </a:xfrm>
          <a:prstGeom prst="rect">
            <a:avLst/>
          </a:prstGeom>
          <a:solidFill>
            <a:schemeClr val="bg2"/>
          </a:solidFill>
          <a:ln w="9525">
            <a:noFill/>
            <a:miter lim="800000"/>
            <a:headEnd/>
            <a:tailEnd/>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40060" y="4171389"/>
            <a:ext cx="969484" cy="633404"/>
          </a:xfrm>
          <a:prstGeom prst="rect">
            <a:avLst/>
          </a:prstGeom>
          <a:solidFill>
            <a:schemeClr val="bg2"/>
          </a:solidFill>
          <a:ln w="9525">
            <a:noFill/>
            <a:miter lim="800000"/>
            <a:headEnd/>
            <a:tailEnd/>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18" name="Oval 17"/>
          <p:cNvSpPr/>
          <p:nvPr/>
        </p:nvSpPr>
        <p:spPr>
          <a:xfrm>
            <a:off x="5638800" y="1607884"/>
            <a:ext cx="2036927" cy="632841"/>
          </a:xfrm>
          <a:prstGeom prst="ellipse">
            <a:avLst/>
          </a:prstGeom>
          <a:solidFill>
            <a:schemeClr val="bg1">
              <a:lumMod val="95000"/>
            </a:schemeClr>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Arm </a:t>
            </a:r>
            <a:r>
              <a:rPr lang="en-US" sz="2000" b="1" dirty="0" smtClean="0"/>
              <a:t>style 1 </a:t>
            </a:r>
            <a:r>
              <a:rPr lang="en-US" sz="2000" b="1" dirty="0"/>
              <a:t>exists</a:t>
            </a:r>
            <a:endParaRPr lang="el-GR" sz="2000" b="1" dirty="0"/>
          </a:p>
        </p:txBody>
      </p:sp>
      <p:sp>
        <p:nvSpPr>
          <p:cNvPr id="19" name="Oval 18"/>
          <p:cNvSpPr/>
          <p:nvPr/>
        </p:nvSpPr>
        <p:spPr>
          <a:xfrm>
            <a:off x="374985" y="4095751"/>
            <a:ext cx="1809561" cy="632841"/>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t>Torso(s) exist</a:t>
            </a:r>
            <a:endParaRPr lang="el-GR" sz="2000" b="1" dirty="0"/>
          </a:p>
        </p:txBody>
      </p:sp>
      <p:sp>
        <p:nvSpPr>
          <p:cNvPr id="20" name="Oval 19"/>
          <p:cNvSpPr/>
          <p:nvPr/>
        </p:nvSpPr>
        <p:spPr>
          <a:xfrm>
            <a:off x="400241" y="1809751"/>
            <a:ext cx="1809561" cy="632841"/>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t>Arm(s)</a:t>
            </a:r>
            <a:br>
              <a:rPr lang="en-US" sz="2000" b="1" dirty="0" smtClean="0"/>
            </a:br>
            <a:r>
              <a:rPr lang="en-US" sz="2000" b="1" dirty="0" smtClean="0"/>
              <a:t>exist</a:t>
            </a:r>
            <a:endParaRPr lang="el-GR" sz="2000" b="1" dirty="0"/>
          </a:p>
        </p:txBody>
      </p:sp>
    </p:spTree>
    <p:custDataLst>
      <p:tags r:id="rId1"/>
    </p:custDataLst>
    <p:extLst>
      <p:ext uri="{BB962C8B-B14F-4D97-AF65-F5344CB8AC3E}">
        <p14:creationId xmlns:p14="http://schemas.microsoft.com/office/powerpoint/2010/main" val="3994225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par>
                                <p:cTn id="18" presetID="10" presetClass="entr" presetSubtype="0" fill="hold" nodeType="withEffect">
                                  <p:stCondLst>
                                    <p:cond delay="0"/>
                                  </p:stCondLst>
                                  <p:childTnLst>
                                    <p:set>
                                      <p:cBhvr>
                                        <p:cTn id="19" dur="1" fill="hold">
                                          <p:stCondLst>
                                            <p:cond delay="0"/>
                                          </p:stCondLst>
                                        </p:cTn>
                                        <p:tgtEl>
                                          <p:spTgt spid="1029"/>
                                        </p:tgtEl>
                                        <p:attrNameLst>
                                          <p:attrName>style.visibility</p:attrName>
                                        </p:attrNameLst>
                                      </p:cBhvr>
                                      <p:to>
                                        <p:strVal val="visible"/>
                                      </p:to>
                                    </p:set>
                                    <p:animEffect transition="in" filter="fade">
                                      <p:cBhvr>
                                        <p:cTn id="20"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Dependencies between random </a:t>
            </a:r>
            <a:r>
              <a:rPr lang="en-US" sz="3200" dirty="0"/>
              <a:t>v</a:t>
            </a:r>
            <a:r>
              <a:rPr lang="en-US" sz="3200" dirty="0" smtClean="0"/>
              <a:t>ariables</a:t>
            </a:r>
            <a:endParaRPr lang="en-US" sz="3200" dirty="0"/>
          </a:p>
        </p:txBody>
      </p:sp>
      <p:sp>
        <p:nvSpPr>
          <p:cNvPr id="21" name="Oval 20"/>
          <p:cNvSpPr/>
          <p:nvPr/>
        </p:nvSpPr>
        <p:spPr>
          <a:xfrm>
            <a:off x="374985" y="4095751"/>
            <a:ext cx="1809561" cy="632841"/>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t>Torso(s) exist</a:t>
            </a:r>
            <a:endParaRPr lang="el-GR" sz="2000" b="1" dirty="0"/>
          </a:p>
        </p:txBody>
      </p:sp>
      <p:sp>
        <p:nvSpPr>
          <p:cNvPr id="24" name="Oval 23"/>
          <p:cNvSpPr/>
          <p:nvPr/>
        </p:nvSpPr>
        <p:spPr>
          <a:xfrm>
            <a:off x="2667002" y="1809751"/>
            <a:ext cx="1809561" cy="632841"/>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t># of Arms</a:t>
            </a:r>
            <a:endParaRPr lang="el-GR" sz="2000" b="1" dirty="0"/>
          </a:p>
        </p:txBody>
      </p:sp>
      <p:sp>
        <p:nvSpPr>
          <p:cNvPr id="25" name="Oval 24"/>
          <p:cNvSpPr/>
          <p:nvPr/>
        </p:nvSpPr>
        <p:spPr>
          <a:xfrm>
            <a:off x="2667002" y="2853642"/>
            <a:ext cx="1809561" cy="708708"/>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Arm-Torso </a:t>
            </a:r>
            <a:r>
              <a:rPr lang="en-US" sz="2000" b="1" dirty="0" smtClean="0"/>
              <a:t>adjacency</a:t>
            </a:r>
            <a:endParaRPr lang="el-GR" sz="2000" b="1" dirty="0"/>
          </a:p>
        </p:txBody>
      </p:sp>
      <p:sp>
        <p:nvSpPr>
          <p:cNvPr id="26" name="Oval 25"/>
          <p:cNvSpPr/>
          <p:nvPr/>
        </p:nvSpPr>
        <p:spPr>
          <a:xfrm>
            <a:off x="2669675" y="3757754"/>
            <a:ext cx="1809561" cy="718997"/>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Arm-Torso </a:t>
            </a:r>
            <a:r>
              <a:rPr lang="en-US" sz="2000" b="1" dirty="0" smtClean="0"/>
              <a:t>symmetry</a:t>
            </a:r>
            <a:endParaRPr lang="el-GR" sz="2000" b="1" dirty="0"/>
          </a:p>
        </p:txBody>
      </p:sp>
      <p:pic>
        <p:nvPicPr>
          <p:cNvPr id="1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4513" y="2322426"/>
            <a:ext cx="911817" cy="706525"/>
          </a:xfrm>
          <a:prstGeom prst="rect">
            <a:avLst/>
          </a:prstGeom>
          <a:solidFill>
            <a:schemeClr val="bg2"/>
          </a:solidFill>
          <a:ln w="9525">
            <a:noFill/>
            <a:miter lim="800000"/>
            <a:headEnd/>
            <a:tailEnd/>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18" name="Oval 17"/>
          <p:cNvSpPr/>
          <p:nvPr/>
        </p:nvSpPr>
        <p:spPr>
          <a:xfrm>
            <a:off x="5638800" y="1607884"/>
            <a:ext cx="2036927" cy="632841"/>
          </a:xfrm>
          <a:prstGeom prst="ellipse">
            <a:avLst/>
          </a:prstGeom>
          <a:solidFill>
            <a:schemeClr val="bg1">
              <a:lumMod val="95000"/>
            </a:schemeClr>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Arm </a:t>
            </a:r>
            <a:r>
              <a:rPr lang="en-US" sz="2000" b="1" dirty="0" smtClean="0"/>
              <a:t>style 1 </a:t>
            </a:r>
            <a:r>
              <a:rPr lang="en-US" sz="2000" b="1" dirty="0"/>
              <a:t>exists</a:t>
            </a:r>
            <a:endParaRPr lang="el-GR" sz="2000" b="1" dirty="0"/>
          </a:p>
        </p:txBody>
      </p:sp>
      <p:sp>
        <p:nvSpPr>
          <p:cNvPr id="19" name="Oval 18"/>
          <p:cNvSpPr/>
          <p:nvPr/>
        </p:nvSpPr>
        <p:spPr>
          <a:xfrm>
            <a:off x="5736525" y="2363623"/>
            <a:ext cx="1959674" cy="632841"/>
          </a:xfrm>
          <a:prstGeom prst="ellipse">
            <a:avLst/>
          </a:prstGeom>
          <a:solidFill>
            <a:schemeClr val="bg1">
              <a:lumMod val="95000"/>
            </a:schemeClr>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Arm style 2</a:t>
            </a:r>
            <a:br>
              <a:rPr lang="en-US" sz="2000" b="1" dirty="0"/>
            </a:br>
            <a:r>
              <a:rPr lang="en-US" sz="2000" b="1" dirty="0" smtClean="0"/>
              <a:t>exists</a:t>
            </a:r>
            <a:endParaRPr lang="el-GR" sz="2000" b="1" dirty="0"/>
          </a:p>
        </p:txBody>
      </p:sp>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1966" y="1556902"/>
            <a:ext cx="877857" cy="680211"/>
          </a:xfrm>
          <a:prstGeom prst="rect">
            <a:avLst/>
          </a:prstGeom>
          <a:solidFill>
            <a:schemeClr val="bg2"/>
          </a:solidFill>
          <a:ln w="9525">
            <a:noFill/>
            <a:miter lim="800000"/>
            <a:headEnd/>
            <a:tailEnd/>
          </a:ln>
          <a:effectLst>
            <a:outerShdw blurRad="50800" dist="38100" dir="5400000" algn="t" rotWithShape="0">
              <a:prstClr val="black">
                <a:alpha val="40000"/>
              </a:prstClr>
            </a:outerShdw>
          </a:effectLst>
          <a:extLst/>
        </p:spPr>
      </p:pic>
      <p:sp>
        <p:nvSpPr>
          <p:cNvPr id="28" name="Oval 27"/>
          <p:cNvSpPr/>
          <p:nvPr/>
        </p:nvSpPr>
        <p:spPr>
          <a:xfrm>
            <a:off x="5556912" y="3409388"/>
            <a:ext cx="2133600" cy="632841"/>
          </a:xfrm>
          <a:prstGeom prst="ellipse">
            <a:avLst/>
          </a:prstGeom>
          <a:solidFill>
            <a:schemeClr val="bg1">
              <a:lumMod val="95000"/>
            </a:schemeClr>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Torso style 1</a:t>
            </a:r>
            <a:br>
              <a:rPr lang="en-US" sz="2000" b="1" dirty="0"/>
            </a:br>
            <a:r>
              <a:rPr lang="en-US" sz="2000" b="1" dirty="0" smtClean="0"/>
              <a:t>exists</a:t>
            </a:r>
            <a:endParaRPr lang="el-GR" sz="2000" b="1" dirty="0"/>
          </a:p>
        </p:txBody>
      </p:sp>
      <p:sp>
        <p:nvSpPr>
          <p:cNvPr id="29" name="Oval 28"/>
          <p:cNvSpPr/>
          <p:nvPr/>
        </p:nvSpPr>
        <p:spPr>
          <a:xfrm>
            <a:off x="5556914" y="4171951"/>
            <a:ext cx="2120345" cy="632841"/>
          </a:xfrm>
          <a:prstGeom prst="ellipse">
            <a:avLst/>
          </a:prstGeom>
          <a:solidFill>
            <a:schemeClr val="bg1">
              <a:lumMod val="95000"/>
            </a:schemeClr>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Torso style 2</a:t>
            </a:r>
            <a:br>
              <a:rPr lang="en-US" sz="2000" b="1" dirty="0"/>
            </a:br>
            <a:r>
              <a:rPr lang="en-US" sz="2000" b="1" dirty="0" smtClean="0"/>
              <a:t>exists</a:t>
            </a:r>
            <a:endParaRPr lang="el-GR" sz="2000" b="1" dirty="0"/>
          </a:p>
        </p:txBody>
      </p:sp>
      <p:pic>
        <p:nvPicPr>
          <p:cNvPr id="3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2600" y="3384714"/>
            <a:ext cx="948512" cy="634837"/>
          </a:xfrm>
          <a:prstGeom prst="rect">
            <a:avLst/>
          </a:prstGeom>
          <a:solidFill>
            <a:schemeClr val="bg2"/>
          </a:solidFill>
          <a:ln w="9525">
            <a:noFill/>
            <a:miter lim="800000"/>
            <a:headEnd/>
            <a:tailEnd/>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3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0060" y="4171389"/>
            <a:ext cx="969484" cy="633404"/>
          </a:xfrm>
          <a:prstGeom prst="rect">
            <a:avLst/>
          </a:prstGeom>
          <a:solidFill>
            <a:schemeClr val="bg2"/>
          </a:solidFill>
          <a:ln w="9525">
            <a:noFill/>
            <a:miter lim="800000"/>
            <a:headEnd/>
            <a:tailEnd/>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cxnSp>
        <p:nvCxnSpPr>
          <p:cNvPr id="35" name="Straight Arrow Connector 34"/>
          <p:cNvCxnSpPr/>
          <p:nvPr/>
        </p:nvCxnSpPr>
        <p:spPr>
          <a:xfrm flipH="1" flipV="1">
            <a:off x="3962402" y="2442591"/>
            <a:ext cx="1774125" cy="237454"/>
          </a:xfrm>
          <a:prstGeom prst="straightConnector1">
            <a:avLst/>
          </a:prstGeom>
          <a:ln w="5080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400241" y="1809751"/>
            <a:ext cx="1809561" cy="632841"/>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t>Arm(s)</a:t>
            </a:r>
            <a:br>
              <a:rPr lang="en-US" sz="2000" b="1" dirty="0" smtClean="0"/>
            </a:br>
            <a:r>
              <a:rPr lang="en-US" sz="2000" b="1" dirty="0" smtClean="0"/>
              <a:t>exist</a:t>
            </a:r>
            <a:endParaRPr lang="el-GR" sz="2000" b="1" dirty="0"/>
          </a:p>
        </p:txBody>
      </p:sp>
    </p:spTree>
    <p:extLst>
      <p:ext uri="{BB962C8B-B14F-4D97-AF65-F5344CB8AC3E}">
        <p14:creationId xmlns:p14="http://schemas.microsoft.com/office/powerpoint/2010/main" val="86418078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035"/>
            <a:ext cx="8229600" cy="857250"/>
          </a:xfrm>
        </p:spPr>
        <p:txBody>
          <a:bodyPr>
            <a:normAutofit/>
          </a:bodyPr>
          <a:lstStyle/>
          <a:p>
            <a:r>
              <a:rPr lang="en-US" sz="3200" dirty="0" smtClean="0"/>
              <a:t>Conditional probability tables</a:t>
            </a:r>
            <a:endParaRPr lang="en-US" sz="3200" dirty="0"/>
          </a:p>
        </p:txBody>
      </p:sp>
      <p:sp>
        <p:nvSpPr>
          <p:cNvPr id="11" name="Oval 10"/>
          <p:cNvSpPr/>
          <p:nvPr/>
        </p:nvSpPr>
        <p:spPr>
          <a:xfrm>
            <a:off x="400241" y="1809751"/>
            <a:ext cx="1809561" cy="632841"/>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t>Arm(s)</a:t>
            </a:r>
            <a:br>
              <a:rPr lang="en-US" sz="2000" b="1" dirty="0" smtClean="0"/>
            </a:br>
            <a:r>
              <a:rPr lang="en-US" sz="2000" b="1" dirty="0" smtClean="0"/>
              <a:t>exist</a:t>
            </a:r>
            <a:endParaRPr lang="el-GR" sz="2000" b="1" dirty="0"/>
          </a:p>
        </p:txBody>
      </p:sp>
      <p:sp>
        <p:nvSpPr>
          <p:cNvPr id="24" name="Oval 23"/>
          <p:cNvSpPr/>
          <p:nvPr/>
        </p:nvSpPr>
        <p:spPr>
          <a:xfrm>
            <a:off x="2667002" y="1809751"/>
            <a:ext cx="1809561" cy="632841"/>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t># of Arms</a:t>
            </a:r>
            <a:endParaRPr lang="el-GR" sz="2000" b="1" dirty="0"/>
          </a:p>
        </p:txBody>
      </p:sp>
      <p:sp>
        <p:nvSpPr>
          <p:cNvPr id="25" name="Oval 24"/>
          <p:cNvSpPr/>
          <p:nvPr/>
        </p:nvSpPr>
        <p:spPr>
          <a:xfrm>
            <a:off x="2667002" y="2853642"/>
            <a:ext cx="1809561" cy="708708"/>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Arm-Torso </a:t>
            </a:r>
            <a:r>
              <a:rPr lang="en-US" sz="2000" b="1" dirty="0" smtClean="0"/>
              <a:t>adjacency</a:t>
            </a:r>
            <a:endParaRPr lang="el-GR" sz="2000" b="1" dirty="0"/>
          </a:p>
        </p:txBody>
      </p:sp>
      <p:sp>
        <p:nvSpPr>
          <p:cNvPr id="26" name="Oval 25"/>
          <p:cNvSpPr/>
          <p:nvPr/>
        </p:nvSpPr>
        <p:spPr>
          <a:xfrm>
            <a:off x="2669675" y="3757754"/>
            <a:ext cx="1809561" cy="718997"/>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Arm-Torso </a:t>
            </a:r>
            <a:r>
              <a:rPr lang="en-US" sz="2000" b="1" dirty="0" smtClean="0"/>
              <a:t>symmetry</a:t>
            </a:r>
            <a:endParaRPr lang="el-GR" sz="2000" b="1" dirty="0"/>
          </a:p>
        </p:txBody>
      </p:sp>
      <p:grpSp>
        <p:nvGrpSpPr>
          <p:cNvPr id="14" name="Group 13"/>
          <p:cNvGrpSpPr/>
          <p:nvPr/>
        </p:nvGrpSpPr>
        <p:grpSpPr>
          <a:xfrm>
            <a:off x="4550394" y="1111173"/>
            <a:ext cx="1081669" cy="1125940"/>
            <a:chOff x="4475243" y="1051392"/>
            <a:chExt cx="1081669" cy="1125940"/>
          </a:xfrm>
        </p:grpSpPr>
        <p:sp>
          <p:nvSpPr>
            <p:cNvPr id="3" name="Rectangle 2"/>
            <p:cNvSpPr/>
            <p:nvPr/>
          </p:nvSpPr>
          <p:spPr>
            <a:xfrm>
              <a:off x="4475243" y="1051392"/>
              <a:ext cx="1081669" cy="112594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4807424" y="1067628"/>
              <a:ext cx="0" cy="1109704"/>
            </a:xfrm>
            <a:prstGeom prst="lin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5" name="Straight Connector 34"/>
            <p:cNvCxnSpPr/>
            <p:nvPr/>
          </p:nvCxnSpPr>
          <p:spPr>
            <a:xfrm>
              <a:off x="5188424" y="1063060"/>
              <a:ext cx="0" cy="1114272"/>
            </a:xfrm>
            <a:prstGeom prst="lin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3" name="Group 12"/>
          <p:cNvGrpSpPr/>
          <p:nvPr/>
        </p:nvGrpSpPr>
        <p:grpSpPr>
          <a:xfrm>
            <a:off x="4487091" y="1024506"/>
            <a:ext cx="1264094" cy="1233153"/>
            <a:chOff x="4432499" y="964726"/>
            <a:chExt cx="1264094" cy="1233152"/>
          </a:xfrm>
        </p:grpSpPr>
        <p:cxnSp>
          <p:nvCxnSpPr>
            <p:cNvPr id="36" name="Straight Connector 35"/>
            <p:cNvCxnSpPr/>
            <p:nvPr/>
          </p:nvCxnSpPr>
          <p:spPr>
            <a:xfrm>
              <a:off x="4495146" y="1061775"/>
              <a:ext cx="332835" cy="390425"/>
            </a:xfrm>
            <a:prstGeom prst="lin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10" name="Group 9"/>
            <p:cNvGrpSpPr/>
            <p:nvPr/>
          </p:nvGrpSpPr>
          <p:grpSpPr>
            <a:xfrm>
              <a:off x="4432499" y="964726"/>
              <a:ext cx="1264094" cy="1233152"/>
              <a:chOff x="4411942" y="964726"/>
              <a:chExt cx="1264094" cy="1233152"/>
            </a:xfrm>
          </p:grpSpPr>
          <p:cxnSp>
            <p:nvCxnSpPr>
              <p:cNvPr id="5" name="Straight Connector 4"/>
              <p:cNvCxnSpPr/>
              <p:nvPr/>
            </p:nvCxnSpPr>
            <p:spPr>
              <a:xfrm>
                <a:off x="4472570" y="1445170"/>
                <a:ext cx="1084342" cy="0"/>
              </a:xfrm>
              <a:prstGeom prst="lin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2" name="Straight Connector 31"/>
              <p:cNvCxnSpPr/>
              <p:nvPr/>
            </p:nvCxnSpPr>
            <p:spPr>
              <a:xfrm>
                <a:off x="4475243" y="1807120"/>
                <a:ext cx="1081669" cy="1632"/>
              </a:xfrm>
              <a:prstGeom prst="lin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2" name="TextBox 11"/>
              <p:cNvSpPr txBox="1"/>
              <p:nvPr/>
            </p:nvSpPr>
            <p:spPr>
              <a:xfrm>
                <a:off x="4411942" y="1179259"/>
                <a:ext cx="389084" cy="307777"/>
              </a:xfrm>
              <a:prstGeom prst="rect">
                <a:avLst/>
              </a:prstGeom>
              <a:noFill/>
            </p:spPr>
            <p:txBody>
              <a:bodyPr wrap="square" rtlCol="0">
                <a:spAutoFit/>
              </a:bodyPr>
              <a:lstStyle/>
              <a:p>
                <a:r>
                  <a:rPr lang="en-US" sz="1400" b="1" i="1" dirty="0" err="1" smtClean="0">
                    <a:latin typeface="Times New Roman" pitchFamily="18" charset="0"/>
                    <a:cs typeface="Times New Roman" pitchFamily="18" charset="0"/>
                  </a:rPr>
                  <a:t>N</a:t>
                </a:r>
                <a:r>
                  <a:rPr lang="en-US" sz="1400" b="1" i="1" baseline="-25000" dirty="0" err="1" smtClean="0">
                    <a:latin typeface="Times New Roman" pitchFamily="18" charset="0"/>
                    <a:cs typeface="Times New Roman" pitchFamily="18" charset="0"/>
                  </a:rPr>
                  <a:t>l</a:t>
                </a:r>
                <a:endParaRPr lang="en-US" sz="1400" b="1" i="1" baseline="-25000" dirty="0">
                  <a:latin typeface="Times New Roman" pitchFamily="18" charset="0"/>
                  <a:cs typeface="Times New Roman" pitchFamily="18" charset="0"/>
                </a:endParaRPr>
              </a:p>
            </p:txBody>
          </p:sp>
          <p:sp>
            <p:nvSpPr>
              <p:cNvPr id="39" name="TextBox 38"/>
              <p:cNvSpPr txBox="1"/>
              <p:nvPr/>
            </p:nvSpPr>
            <p:spPr>
              <a:xfrm>
                <a:off x="4516272" y="964726"/>
                <a:ext cx="381000" cy="338554"/>
              </a:xfrm>
              <a:prstGeom prst="rect">
                <a:avLst/>
              </a:prstGeom>
              <a:noFill/>
            </p:spPr>
            <p:txBody>
              <a:bodyPr wrap="square" rtlCol="0">
                <a:spAutoFit/>
              </a:bodyPr>
              <a:lstStyle/>
              <a:p>
                <a:r>
                  <a:rPr lang="en-US" sz="1600" b="1" i="1" dirty="0" err="1" smtClean="0">
                    <a:latin typeface="Times New Roman" pitchFamily="18" charset="0"/>
                    <a:cs typeface="Times New Roman" pitchFamily="18" charset="0"/>
                  </a:rPr>
                  <a:t>R</a:t>
                </a:r>
                <a:r>
                  <a:rPr lang="en-US" sz="1600" b="1" i="1" baseline="-25000" dirty="0" err="1" smtClean="0">
                    <a:latin typeface="Times New Roman" pitchFamily="18" charset="0"/>
                    <a:cs typeface="Times New Roman" pitchFamily="18" charset="0"/>
                  </a:rPr>
                  <a:t>l</a:t>
                </a:r>
                <a:endParaRPr lang="en-US" sz="1600" b="1" i="1" baseline="-25000" dirty="0">
                  <a:latin typeface="Times New Roman" pitchFamily="18" charset="0"/>
                  <a:cs typeface="Times New Roman" pitchFamily="18" charset="0"/>
                </a:endParaRPr>
              </a:p>
            </p:txBody>
          </p:sp>
          <p:sp>
            <p:nvSpPr>
              <p:cNvPr id="43" name="TextBox 42"/>
              <p:cNvSpPr txBox="1"/>
              <p:nvPr/>
            </p:nvSpPr>
            <p:spPr>
              <a:xfrm>
                <a:off x="4842680" y="1078395"/>
                <a:ext cx="304800" cy="369332"/>
              </a:xfrm>
              <a:prstGeom prst="rect">
                <a:avLst/>
              </a:prstGeom>
              <a:noFill/>
            </p:spPr>
            <p:txBody>
              <a:bodyPr wrap="square" rtlCol="0">
                <a:spAutoFit/>
              </a:bodyPr>
              <a:lstStyle/>
              <a:p>
                <a:r>
                  <a:rPr lang="en-US" b="1" i="1" dirty="0" smtClean="0">
                    <a:latin typeface="Times New Roman" pitchFamily="18" charset="0"/>
                    <a:cs typeface="Times New Roman" pitchFamily="18" charset="0"/>
                  </a:rPr>
                  <a:t>0</a:t>
                </a:r>
                <a:endParaRPr lang="en-US" b="1" i="1" baseline="-25000" dirty="0">
                  <a:latin typeface="Times New Roman" pitchFamily="18" charset="0"/>
                  <a:cs typeface="Times New Roman" pitchFamily="18" charset="0"/>
                </a:endParaRPr>
              </a:p>
            </p:txBody>
          </p:sp>
          <p:sp>
            <p:nvSpPr>
              <p:cNvPr id="41" name="TextBox 40"/>
              <p:cNvSpPr txBox="1"/>
              <p:nvPr/>
            </p:nvSpPr>
            <p:spPr>
              <a:xfrm>
                <a:off x="4488976" y="1445170"/>
                <a:ext cx="299151" cy="369332"/>
              </a:xfrm>
              <a:prstGeom prst="rect">
                <a:avLst/>
              </a:prstGeom>
              <a:noFill/>
            </p:spPr>
            <p:txBody>
              <a:bodyPr wrap="square" rtlCol="0">
                <a:spAutoFit/>
              </a:bodyPr>
              <a:lstStyle/>
              <a:p>
                <a:r>
                  <a:rPr lang="en-US" b="1" i="1" dirty="0">
                    <a:latin typeface="Times New Roman" pitchFamily="18" charset="0"/>
                    <a:cs typeface="Times New Roman" pitchFamily="18" charset="0"/>
                  </a:rPr>
                  <a:t>2</a:t>
                </a:r>
              </a:p>
            </p:txBody>
          </p:sp>
          <p:sp>
            <p:nvSpPr>
              <p:cNvPr id="42" name="TextBox 41"/>
              <p:cNvSpPr txBox="1"/>
              <p:nvPr/>
            </p:nvSpPr>
            <p:spPr>
              <a:xfrm>
                <a:off x="4488976" y="1826170"/>
                <a:ext cx="299151" cy="369332"/>
              </a:xfrm>
              <a:prstGeom prst="rect">
                <a:avLst/>
              </a:prstGeom>
              <a:noFill/>
            </p:spPr>
            <p:txBody>
              <a:bodyPr wrap="square" rtlCol="0">
                <a:spAutoFit/>
              </a:bodyPr>
              <a:lstStyle/>
              <a:p>
                <a:r>
                  <a:rPr lang="en-US" b="1" i="1" dirty="0">
                    <a:latin typeface="Times New Roman" pitchFamily="18" charset="0"/>
                    <a:cs typeface="Times New Roman" pitchFamily="18" charset="0"/>
                  </a:rPr>
                  <a:t>4</a:t>
                </a:r>
              </a:p>
            </p:txBody>
          </p:sp>
          <p:sp>
            <p:nvSpPr>
              <p:cNvPr id="44" name="TextBox 43"/>
              <p:cNvSpPr txBox="1"/>
              <p:nvPr/>
            </p:nvSpPr>
            <p:spPr>
              <a:xfrm>
                <a:off x="5202072" y="1064170"/>
                <a:ext cx="354840" cy="369332"/>
              </a:xfrm>
              <a:prstGeom prst="rect">
                <a:avLst/>
              </a:prstGeom>
              <a:noFill/>
            </p:spPr>
            <p:txBody>
              <a:bodyPr wrap="square" rtlCol="0">
                <a:spAutoFit/>
              </a:bodyPr>
              <a:lstStyle/>
              <a:p>
                <a:r>
                  <a:rPr lang="en-US" b="1" i="1" dirty="0">
                    <a:latin typeface="Times New Roman" pitchFamily="18" charset="0"/>
                    <a:cs typeface="Times New Roman" pitchFamily="18" charset="0"/>
                  </a:rPr>
                  <a:t>1</a:t>
                </a:r>
              </a:p>
            </p:txBody>
          </p:sp>
          <p:sp>
            <p:nvSpPr>
              <p:cNvPr id="50" name="TextBox 49"/>
              <p:cNvSpPr txBox="1"/>
              <p:nvPr/>
            </p:nvSpPr>
            <p:spPr>
              <a:xfrm>
                <a:off x="5127008" y="1828546"/>
                <a:ext cx="543340" cy="369332"/>
              </a:xfrm>
              <a:prstGeom prst="rect">
                <a:avLst/>
              </a:prstGeom>
              <a:noFill/>
            </p:spPr>
            <p:txBody>
              <a:bodyPr wrap="square" rtlCol="0">
                <a:spAutoFit/>
              </a:bodyPr>
              <a:lstStyle>
                <a:defPPr>
                  <a:defRPr lang="en-US"/>
                </a:defPPr>
                <a:lvl1pPr>
                  <a:defRPr b="1" i="1">
                    <a:solidFill>
                      <a:schemeClr val="accent5">
                        <a:lumMod val="50000"/>
                      </a:schemeClr>
                    </a:solidFill>
                  </a:defRPr>
                </a:lvl1pPr>
              </a:lstStyle>
              <a:p>
                <a:r>
                  <a:rPr lang="en-US" dirty="0">
                    <a:latin typeface="Times New Roman" pitchFamily="18" charset="0"/>
                    <a:cs typeface="Times New Roman" pitchFamily="18" charset="0"/>
                  </a:rPr>
                  <a:t>0.3</a:t>
                </a:r>
              </a:p>
            </p:txBody>
          </p:sp>
          <p:sp>
            <p:nvSpPr>
              <p:cNvPr id="46" name="TextBox 45"/>
              <p:cNvSpPr txBox="1"/>
              <p:nvPr/>
            </p:nvSpPr>
            <p:spPr>
              <a:xfrm>
                <a:off x="4751696" y="1445170"/>
                <a:ext cx="543340" cy="369332"/>
              </a:xfrm>
              <a:prstGeom prst="rect">
                <a:avLst/>
              </a:prstGeom>
              <a:noFill/>
            </p:spPr>
            <p:txBody>
              <a:bodyPr wrap="square" rtlCol="0">
                <a:spAutoFit/>
              </a:bodyPr>
              <a:lstStyle>
                <a:defPPr>
                  <a:defRPr lang="en-US"/>
                </a:defPPr>
                <a:lvl1pPr>
                  <a:defRPr b="1" i="1">
                    <a:solidFill>
                      <a:schemeClr val="accent5">
                        <a:lumMod val="50000"/>
                      </a:schemeClr>
                    </a:solidFill>
                  </a:defRPr>
                </a:lvl1pPr>
              </a:lstStyle>
              <a:p>
                <a:r>
                  <a:rPr lang="en-US" dirty="0">
                    <a:latin typeface="Times New Roman" pitchFamily="18" charset="0"/>
                    <a:cs typeface="Times New Roman" pitchFamily="18" charset="0"/>
                  </a:rPr>
                  <a:t>1.0</a:t>
                </a:r>
              </a:p>
            </p:txBody>
          </p:sp>
          <p:sp>
            <p:nvSpPr>
              <p:cNvPr id="47" name="TextBox 46"/>
              <p:cNvSpPr txBox="1"/>
              <p:nvPr/>
            </p:nvSpPr>
            <p:spPr>
              <a:xfrm>
                <a:off x="4751696" y="1825077"/>
                <a:ext cx="543340" cy="369332"/>
              </a:xfrm>
              <a:prstGeom prst="rect">
                <a:avLst/>
              </a:prstGeom>
              <a:noFill/>
            </p:spPr>
            <p:txBody>
              <a:bodyPr wrap="square" rtlCol="0">
                <a:spAutoFit/>
              </a:bodyPr>
              <a:lstStyle>
                <a:defPPr>
                  <a:defRPr lang="en-US"/>
                </a:defPPr>
                <a:lvl1pPr>
                  <a:defRPr b="1" i="1">
                    <a:solidFill>
                      <a:schemeClr val="accent5">
                        <a:lumMod val="50000"/>
                      </a:schemeClr>
                    </a:solidFill>
                  </a:defRPr>
                </a:lvl1pPr>
              </a:lstStyle>
              <a:p>
                <a:r>
                  <a:rPr lang="en-US" dirty="0">
                    <a:latin typeface="Times New Roman" pitchFamily="18" charset="0"/>
                    <a:cs typeface="Times New Roman" pitchFamily="18" charset="0"/>
                  </a:rPr>
                  <a:t>0.0</a:t>
                </a:r>
              </a:p>
            </p:txBody>
          </p:sp>
          <p:sp>
            <p:nvSpPr>
              <p:cNvPr id="49" name="TextBox 48"/>
              <p:cNvSpPr txBox="1"/>
              <p:nvPr/>
            </p:nvSpPr>
            <p:spPr>
              <a:xfrm>
                <a:off x="5132696" y="1446754"/>
                <a:ext cx="543340" cy="369332"/>
              </a:xfrm>
              <a:prstGeom prst="rect">
                <a:avLst/>
              </a:prstGeom>
              <a:noFill/>
            </p:spPr>
            <p:txBody>
              <a:bodyPr wrap="square" rtlCol="0">
                <a:spAutoFit/>
              </a:bodyPr>
              <a:lstStyle>
                <a:defPPr>
                  <a:defRPr lang="en-US"/>
                </a:defPPr>
                <a:lvl1pPr>
                  <a:defRPr b="1" i="1">
                    <a:solidFill>
                      <a:schemeClr val="accent5">
                        <a:lumMod val="50000"/>
                      </a:schemeClr>
                    </a:solidFill>
                  </a:defRPr>
                </a:lvl1pPr>
              </a:lstStyle>
              <a:p>
                <a:r>
                  <a:rPr lang="en-US" dirty="0">
                    <a:latin typeface="Times New Roman" pitchFamily="18" charset="0"/>
                    <a:cs typeface="Times New Roman" pitchFamily="18" charset="0"/>
                  </a:rPr>
                  <a:t>0.7 </a:t>
                </a:r>
              </a:p>
            </p:txBody>
          </p:sp>
        </p:grpSp>
      </p:grpSp>
      <p:pic>
        <p:nvPicPr>
          <p:cNvPr id="5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4513" y="2322426"/>
            <a:ext cx="911817" cy="706525"/>
          </a:xfrm>
          <a:prstGeom prst="rect">
            <a:avLst/>
          </a:prstGeom>
          <a:solidFill>
            <a:schemeClr val="bg2"/>
          </a:solidFill>
          <a:ln w="9525">
            <a:noFill/>
            <a:miter lim="800000"/>
            <a:headEnd/>
            <a:tailEnd/>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57" name="Oval 56"/>
          <p:cNvSpPr/>
          <p:nvPr/>
        </p:nvSpPr>
        <p:spPr>
          <a:xfrm>
            <a:off x="5736525" y="2363623"/>
            <a:ext cx="1959674" cy="632841"/>
          </a:xfrm>
          <a:prstGeom prst="ellipse">
            <a:avLst/>
          </a:prstGeom>
          <a:solidFill>
            <a:schemeClr val="bg1">
              <a:lumMod val="95000"/>
            </a:schemeClr>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Arm </a:t>
            </a:r>
            <a:r>
              <a:rPr lang="en-US" sz="2000" b="1" dirty="0" smtClean="0"/>
              <a:t>style </a:t>
            </a:r>
            <a:r>
              <a:rPr lang="en-US" sz="2000" b="1" dirty="0"/>
              <a:t>2</a:t>
            </a:r>
            <a:br>
              <a:rPr lang="en-US" sz="2000" b="1" dirty="0"/>
            </a:br>
            <a:r>
              <a:rPr lang="en-US" sz="2000" b="1" dirty="0" smtClean="0"/>
              <a:t>exists</a:t>
            </a:r>
            <a:endParaRPr lang="el-GR" sz="2000" b="1" dirty="0"/>
          </a:p>
        </p:txBody>
      </p:sp>
      <p:pic>
        <p:nvPicPr>
          <p:cNvPr id="5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1966" y="1556902"/>
            <a:ext cx="877857" cy="680211"/>
          </a:xfrm>
          <a:prstGeom prst="rect">
            <a:avLst/>
          </a:prstGeom>
          <a:solidFill>
            <a:schemeClr val="bg2"/>
          </a:solidFill>
          <a:ln w="9525">
            <a:noFill/>
            <a:miter lim="800000"/>
            <a:headEnd/>
            <a:tailEnd/>
          </a:ln>
          <a:effectLst>
            <a:outerShdw blurRad="50800" dist="38100" dir="5400000" algn="t" rotWithShape="0">
              <a:prstClr val="black">
                <a:alpha val="40000"/>
              </a:prstClr>
            </a:outerShdw>
          </a:effectLst>
          <a:extLst/>
        </p:spPr>
      </p:pic>
      <p:sp>
        <p:nvSpPr>
          <p:cNvPr id="59" name="Oval 58"/>
          <p:cNvSpPr/>
          <p:nvPr/>
        </p:nvSpPr>
        <p:spPr>
          <a:xfrm>
            <a:off x="5556912" y="3409388"/>
            <a:ext cx="2133600" cy="632841"/>
          </a:xfrm>
          <a:prstGeom prst="ellipse">
            <a:avLst/>
          </a:prstGeom>
          <a:solidFill>
            <a:schemeClr val="bg1">
              <a:lumMod val="95000"/>
            </a:schemeClr>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Torso style 1</a:t>
            </a:r>
            <a:br>
              <a:rPr lang="en-US" sz="2000" b="1" dirty="0"/>
            </a:br>
            <a:r>
              <a:rPr lang="en-US" sz="2000" b="1" dirty="0" smtClean="0"/>
              <a:t>exists</a:t>
            </a:r>
            <a:endParaRPr lang="el-GR" sz="2000" b="1" dirty="0"/>
          </a:p>
        </p:txBody>
      </p:sp>
      <p:sp>
        <p:nvSpPr>
          <p:cNvPr id="60" name="Oval 59"/>
          <p:cNvSpPr/>
          <p:nvPr/>
        </p:nvSpPr>
        <p:spPr>
          <a:xfrm>
            <a:off x="5556914" y="4171951"/>
            <a:ext cx="2120345" cy="632841"/>
          </a:xfrm>
          <a:prstGeom prst="ellipse">
            <a:avLst/>
          </a:prstGeom>
          <a:solidFill>
            <a:schemeClr val="bg1">
              <a:lumMod val="95000"/>
            </a:schemeClr>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Torso style 2</a:t>
            </a:r>
            <a:br>
              <a:rPr lang="en-US" sz="2000" b="1" dirty="0"/>
            </a:br>
            <a:r>
              <a:rPr lang="en-US" sz="2000" b="1" dirty="0" smtClean="0"/>
              <a:t>exists</a:t>
            </a:r>
            <a:endParaRPr lang="el-GR" sz="2000" b="1" dirty="0"/>
          </a:p>
        </p:txBody>
      </p:sp>
      <p:pic>
        <p:nvPicPr>
          <p:cNvPr id="6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2600" y="3384714"/>
            <a:ext cx="948512" cy="634837"/>
          </a:xfrm>
          <a:prstGeom prst="rect">
            <a:avLst/>
          </a:prstGeom>
          <a:solidFill>
            <a:schemeClr val="bg2"/>
          </a:solidFill>
          <a:ln w="9525">
            <a:noFill/>
            <a:miter lim="800000"/>
            <a:headEnd/>
            <a:tailEnd/>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62"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40060" y="4171389"/>
            <a:ext cx="969484" cy="633404"/>
          </a:xfrm>
          <a:prstGeom prst="rect">
            <a:avLst/>
          </a:prstGeom>
          <a:solidFill>
            <a:schemeClr val="bg2"/>
          </a:solidFill>
          <a:ln w="9525">
            <a:noFill/>
            <a:miter lim="800000"/>
            <a:headEnd/>
            <a:tailEnd/>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cxnSp>
        <p:nvCxnSpPr>
          <p:cNvPr id="63" name="Straight Arrow Connector 62"/>
          <p:cNvCxnSpPr/>
          <p:nvPr/>
        </p:nvCxnSpPr>
        <p:spPr>
          <a:xfrm flipH="1" flipV="1">
            <a:off x="3962402" y="2442591"/>
            <a:ext cx="1774125" cy="237454"/>
          </a:xfrm>
          <a:prstGeom prst="straightConnector1">
            <a:avLst/>
          </a:prstGeom>
          <a:ln w="5080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569570" y="1894660"/>
            <a:ext cx="1040640" cy="3147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4572033" y="1536326"/>
            <a:ext cx="1040640" cy="3147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74985" y="4095751"/>
            <a:ext cx="1809561" cy="632841"/>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t>Torso(s) exist</a:t>
            </a:r>
            <a:endParaRPr lang="el-GR" sz="2000" b="1" dirty="0"/>
          </a:p>
        </p:txBody>
      </p:sp>
      <p:sp>
        <p:nvSpPr>
          <p:cNvPr id="38" name="Oval 37"/>
          <p:cNvSpPr/>
          <p:nvPr/>
        </p:nvSpPr>
        <p:spPr>
          <a:xfrm>
            <a:off x="5638800" y="1607884"/>
            <a:ext cx="2036927" cy="632841"/>
          </a:xfrm>
          <a:prstGeom prst="ellipse">
            <a:avLst/>
          </a:prstGeom>
          <a:solidFill>
            <a:schemeClr val="bg1">
              <a:lumMod val="95000"/>
            </a:schemeClr>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Arm </a:t>
            </a:r>
            <a:r>
              <a:rPr lang="en-US" sz="2000" b="1" dirty="0" smtClean="0"/>
              <a:t>style 1 </a:t>
            </a:r>
            <a:r>
              <a:rPr lang="en-US" sz="2000" b="1" dirty="0"/>
              <a:t>exists</a:t>
            </a:r>
            <a:endParaRPr lang="el-GR" sz="2000" b="1" dirty="0"/>
          </a:p>
        </p:txBody>
      </p:sp>
    </p:spTree>
    <p:custDataLst>
      <p:tags r:id="rId1"/>
    </p:custDataLst>
    <p:extLst>
      <p:ext uri="{BB962C8B-B14F-4D97-AF65-F5344CB8AC3E}">
        <p14:creationId xmlns:p14="http://schemas.microsoft.com/office/powerpoint/2010/main" val="1600680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6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00241" y="1809751"/>
            <a:ext cx="1809561" cy="632841"/>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t>Arm(s)</a:t>
            </a:r>
            <a:br>
              <a:rPr lang="en-US" sz="2000" b="1" dirty="0" smtClean="0"/>
            </a:br>
            <a:r>
              <a:rPr lang="en-US" sz="2000" b="1" dirty="0" smtClean="0"/>
              <a:t>exist</a:t>
            </a:r>
            <a:endParaRPr lang="el-GR" sz="2000" b="1" dirty="0"/>
          </a:p>
        </p:txBody>
      </p:sp>
      <p:sp>
        <p:nvSpPr>
          <p:cNvPr id="5" name="Oval 4"/>
          <p:cNvSpPr/>
          <p:nvPr/>
        </p:nvSpPr>
        <p:spPr>
          <a:xfrm>
            <a:off x="2667002" y="1809751"/>
            <a:ext cx="1809561" cy="632841"/>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t># of Arms</a:t>
            </a:r>
            <a:endParaRPr lang="el-GR" sz="2000" b="1" dirty="0"/>
          </a:p>
        </p:txBody>
      </p:sp>
      <p:sp>
        <p:nvSpPr>
          <p:cNvPr id="6" name="Oval 5"/>
          <p:cNvSpPr/>
          <p:nvPr/>
        </p:nvSpPr>
        <p:spPr>
          <a:xfrm>
            <a:off x="2667002" y="2853642"/>
            <a:ext cx="1809561" cy="708708"/>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Arm-Torso </a:t>
            </a:r>
            <a:r>
              <a:rPr lang="en-US" sz="2000" b="1" dirty="0" smtClean="0"/>
              <a:t>adjacency</a:t>
            </a:r>
            <a:endParaRPr lang="el-GR" sz="2000" b="1" dirty="0"/>
          </a:p>
        </p:txBody>
      </p:sp>
      <p:sp>
        <p:nvSpPr>
          <p:cNvPr id="7" name="Oval 6"/>
          <p:cNvSpPr/>
          <p:nvPr/>
        </p:nvSpPr>
        <p:spPr>
          <a:xfrm>
            <a:off x="2669675" y="3757754"/>
            <a:ext cx="1809561" cy="718997"/>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Arm-Torso </a:t>
            </a:r>
            <a:r>
              <a:rPr lang="en-US" sz="2000" b="1" dirty="0" smtClean="0"/>
              <a:t>symmetry</a:t>
            </a:r>
            <a:endParaRPr lang="el-GR" sz="2000" b="1" dirty="0"/>
          </a:p>
        </p:txBody>
      </p:sp>
      <p:pic>
        <p:nvPicPr>
          <p:cNvPr id="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4513" y="2322426"/>
            <a:ext cx="911817" cy="706525"/>
          </a:xfrm>
          <a:prstGeom prst="rect">
            <a:avLst/>
          </a:prstGeom>
          <a:solidFill>
            <a:schemeClr val="bg2"/>
          </a:solidFill>
          <a:ln w="9525">
            <a:noFill/>
            <a:miter lim="800000"/>
            <a:headEnd/>
            <a:tailEnd/>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29" name="Oval 28"/>
          <p:cNvSpPr/>
          <p:nvPr/>
        </p:nvSpPr>
        <p:spPr>
          <a:xfrm>
            <a:off x="5736525" y="2363623"/>
            <a:ext cx="1959674" cy="632841"/>
          </a:xfrm>
          <a:prstGeom prst="ellipse">
            <a:avLst/>
          </a:prstGeom>
          <a:solidFill>
            <a:schemeClr val="bg1">
              <a:lumMod val="95000"/>
            </a:schemeClr>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Arm style 2</a:t>
            </a:r>
            <a:br>
              <a:rPr lang="en-US" sz="2000" b="1" dirty="0"/>
            </a:br>
            <a:r>
              <a:rPr lang="en-US" sz="2000" b="1" dirty="0" smtClean="0"/>
              <a:t>exists</a:t>
            </a:r>
            <a:endParaRPr lang="el-GR" sz="2000" b="1" dirty="0"/>
          </a:p>
        </p:txBody>
      </p:sp>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1966" y="1556902"/>
            <a:ext cx="877857" cy="680211"/>
          </a:xfrm>
          <a:prstGeom prst="rect">
            <a:avLst/>
          </a:prstGeom>
          <a:solidFill>
            <a:schemeClr val="bg2"/>
          </a:solidFill>
          <a:ln w="9525">
            <a:noFill/>
            <a:miter lim="800000"/>
            <a:headEnd/>
            <a:tailEnd/>
          </a:ln>
          <a:effectLst>
            <a:outerShdw blurRad="50800" dist="38100" dir="5400000" algn="t" rotWithShape="0">
              <a:prstClr val="black">
                <a:alpha val="40000"/>
              </a:prstClr>
            </a:outerShdw>
          </a:effectLst>
          <a:extLst/>
        </p:spPr>
      </p:pic>
      <p:sp>
        <p:nvSpPr>
          <p:cNvPr id="31" name="Oval 30"/>
          <p:cNvSpPr/>
          <p:nvPr/>
        </p:nvSpPr>
        <p:spPr>
          <a:xfrm>
            <a:off x="5556912" y="3409388"/>
            <a:ext cx="2133600" cy="632841"/>
          </a:xfrm>
          <a:prstGeom prst="ellipse">
            <a:avLst/>
          </a:prstGeom>
          <a:solidFill>
            <a:schemeClr val="bg1">
              <a:lumMod val="95000"/>
            </a:schemeClr>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Torso style 1</a:t>
            </a:r>
            <a:br>
              <a:rPr lang="en-US" sz="2000" b="1" dirty="0"/>
            </a:br>
            <a:r>
              <a:rPr lang="en-US" sz="2000" b="1" dirty="0" smtClean="0"/>
              <a:t>exists</a:t>
            </a:r>
            <a:endParaRPr lang="el-GR" sz="2000" b="1" dirty="0"/>
          </a:p>
        </p:txBody>
      </p:sp>
      <p:sp>
        <p:nvSpPr>
          <p:cNvPr id="32" name="Oval 31"/>
          <p:cNvSpPr/>
          <p:nvPr/>
        </p:nvSpPr>
        <p:spPr>
          <a:xfrm>
            <a:off x="5556914" y="4171951"/>
            <a:ext cx="2120345" cy="632841"/>
          </a:xfrm>
          <a:prstGeom prst="ellipse">
            <a:avLst/>
          </a:prstGeom>
          <a:solidFill>
            <a:schemeClr val="bg1">
              <a:lumMod val="95000"/>
            </a:schemeClr>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Torso style 2</a:t>
            </a:r>
            <a:br>
              <a:rPr lang="en-US" sz="2000" b="1" dirty="0"/>
            </a:br>
            <a:r>
              <a:rPr lang="en-US" sz="2000" b="1" dirty="0" smtClean="0"/>
              <a:t>exists</a:t>
            </a:r>
            <a:endParaRPr lang="el-GR" sz="2000" b="1" dirty="0"/>
          </a:p>
        </p:txBody>
      </p:sp>
      <p:pic>
        <p:nvPicPr>
          <p:cNvPr id="3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2600" y="3384714"/>
            <a:ext cx="948512" cy="634837"/>
          </a:xfrm>
          <a:prstGeom prst="rect">
            <a:avLst/>
          </a:prstGeom>
          <a:solidFill>
            <a:schemeClr val="bg2"/>
          </a:solidFill>
          <a:ln w="9525">
            <a:noFill/>
            <a:miter lim="800000"/>
            <a:headEnd/>
            <a:tailEnd/>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34"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0060" y="4171389"/>
            <a:ext cx="969484" cy="633404"/>
          </a:xfrm>
          <a:prstGeom prst="rect">
            <a:avLst/>
          </a:prstGeom>
          <a:solidFill>
            <a:schemeClr val="bg2"/>
          </a:solidFill>
          <a:ln w="9525">
            <a:noFill/>
            <a:miter lim="800000"/>
            <a:headEnd/>
            <a:tailEnd/>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cxnSp>
        <p:nvCxnSpPr>
          <p:cNvPr id="35" name="Straight Arrow Connector 34"/>
          <p:cNvCxnSpPr>
            <a:stCxn id="29" idx="2"/>
            <a:endCxn id="5" idx="5"/>
          </p:cNvCxnSpPr>
          <p:nvPr/>
        </p:nvCxnSpPr>
        <p:spPr>
          <a:xfrm flipH="1" flipV="1">
            <a:off x="4211559" y="2349915"/>
            <a:ext cx="1524966" cy="330129"/>
          </a:xfrm>
          <a:prstGeom prst="straightConnector1">
            <a:avLst/>
          </a:prstGeom>
          <a:ln w="5080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5410198" y="2001403"/>
            <a:ext cx="400051" cy="1637147"/>
          </a:xfrm>
          <a:custGeom>
            <a:avLst/>
            <a:gdLst>
              <a:gd name="connsiteX0" fmla="*/ 454497 w 454497"/>
              <a:gd name="connsiteY0" fmla="*/ 0 h 1637211"/>
              <a:gd name="connsiteX1" fmla="*/ 10360 w 454497"/>
              <a:gd name="connsiteY1" fmla="*/ 809897 h 1637211"/>
              <a:gd name="connsiteX2" fmla="*/ 184531 w 454497"/>
              <a:gd name="connsiteY2" fmla="*/ 1637211 h 1637211"/>
            </a:gdLst>
            <a:ahLst/>
            <a:cxnLst>
              <a:cxn ang="0">
                <a:pos x="connsiteX0" y="connsiteY0"/>
              </a:cxn>
              <a:cxn ang="0">
                <a:pos x="connsiteX1" y="connsiteY1"/>
              </a:cxn>
              <a:cxn ang="0">
                <a:pos x="connsiteX2" y="connsiteY2"/>
              </a:cxn>
            </a:cxnLst>
            <a:rect l="l" t="t" r="r" b="b"/>
            <a:pathLst>
              <a:path w="454497" h="1637211">
                <a:moveTo>
                  <a:pt x="454497" y="0"/>
                </a:moveTo>
                <a:cubicBezTo>
                  <a:pt x="254925" y="268514"/>
                  <a:pt x="55354" y="537029"/>
                  <a:pt x="10360" y="809897"/>
                </a:cubicBezTo>
                <a:cubicBezTo>
                  <a:pt x="-34634" y="1082766"/>
                  <a:pt x="74948" y="1359988"/>
                  <a:pt x="184531" y="1637211"/>
                </a:cubicBezTo>
              </a:path>
            </a:pathLst>
          </a:custGeom>
          <a:ln w="50800">
            <a:solidFill>
              <a:srgbClr val="C00000"/>
            </a:solidFill>
            <a:headEnd type="arrow"/>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Oval 38"/>
          <p:cNvSpPr/>
          <p:nvPr/>
        </p:nvSpPr>
        <p:spPr>
          <a:xfrm>
            <a:off x="374985" y="4095751"/>
            <a:ext cx="1809561" cy="632841"/>
          </a:xfrm>
          <a:prstGeom prst="ellipse">
            <a:avLst/>
          </a:prstGeom>
          <a:solidFill>
            <a:schemeClr val="bg2"/>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t>Torso(s) exist</a:t>
            </a:r>
            <a:endParaRPr lang="el-GR" sz="2000" b="1" dirty="0"/>
          </a:p>
        </p:txBody>
      </p:sp>
      <p:sp>
        <p:nvSpPr>
          <p:cNvPr id="42" name="Title 1"/>
          <p:cNvSpPr>
            <a:spLocks noGrp="1"/>
          </p:cNvSpPr>
          <p:nvPr>
            <p:ph type="title"/>
          </p:nvPr>
        </p:nvSpPr>
        <p:spPr>
          <a:xfrm>
            <a:off x="457200" y="205979"/>
            <a:ext cx="8229600" cy="857250"/>
          </a:xfrm>
        </p:spPr>
        <p:txBody>
          <a:bodyPr>
            <a:normAutofit/>
          </a:bodyPr>
          <a:lstStyle/>
          <a:p>
            <a:r>
              <a:rPr lang="en-US" sz="3200" dirty="0" smtClean="0"/>
              <a:t>Dependencies between random </a:t>
            </a:r>
            <a:r>
              <a:rPr lang="en-US" sz="3200" dirty="0"/>
              <a:t>v</a:t>
            </a:r>
            <a:r>
              <a:rPr lang="en-US" sz="3200" dirty="0" smtClean="0"/>
              <a:t>ariables</a:t>
            </a:r>
            <a:endParaRPr lang="en-US" sz="3200" dirty="0"/>
          </a:p>
        </p:txBody>
      </p:sp>
      <p:cxnSp>
        <p:nvCxnSpPr>
          <p:cNvPr id="43" name="Straight Arrow Connector 42"/>
          <p:cNvCxnSpPr>
            <a:stCxn id="4" idx="6"/>
            <a:endCxn id="5" idx="2"/>
          </p:cNvCxnSpPr>
          <p:nvPr/>
        </p:nvCxnSpPr>
        <p:spPr>
          <a:xfrm>
            <a:off x="2209802" y="2126172"/>
            <a:ext cx="457200" cy="0"/>
          </a:xfrm>
          <a:prstGeom prst="straightConnector1">
            <a:avLst/>
          </a:prstGeom>
          <a:ln w="5080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6" name="Freeform 45"/>
          <p:cNvSpPr/>
          <p:nvPr/>
        </p:nvSpPr>
        <p:spPr>
          <a:xfrm rot="4844589">
            <a:off x="3696680" y="-55513"/>
            <a:ext cx="578150" cy="3672394"/>
          </a:xfrm>
          <a:custGeom>
            <a:avLst/>
            <a:gdLst>
              <a:gd name="connsiteX0" fmla="*/ 454497 w 454497"/>
              <a:gd name="connsiteY0" fmla="*/ 0 h 1637211"/>
              <a:gd name="connsiteX1" fmla="*/ 10360 w 454497"/>
              <a:gd name="connsiteY1" fmla="*/ 809897 h 1637211"/>
              <a:gd name="connsiteX2" fmla="*/ 184531 w 454497"/>
              <a:gd name="connsiteY2" fmla="*/ 1637211 h 1637211"/>
            </a:gdLst>
            <a:ahLst/>
            <a:cxnLst>
              <a:cxn ang="0">
                <a:pos x="connsiteX0" y="connsiteY0"/>
              </a:cxn>
              <a:cxn ang="0">
                <a:pos x="connsiteX1" y="connsiteY1"/>
              </a:cxn>
              <a:cxn ang="0">
                <a:pos x="connsiteX2" y="connsiteY2"/>
              </a:cxn>
            </a:cxnLst>
            <a:rect l="l" t="t" r="r" b="b"/>
            <a:pathLst>
              <a:path w="454497" h="1637211">
                <a:moveTo>
                  <a:pt x="454497" y="0"/>
                </a:moveTo>
                <a:cubicBezTo>
                  <a:pt x="254925" y="268514"/>
                  <a:pt x="55354" y="537029"/>
                  <a:pt x="10360" y="809897"/>
                </a:cubicBezTo>
                <a:cubicBezTo>
                  <a:pt x="-34634" y="1082766"/>
                  <a:pt x="74948" y="1359988"/>
                  <a:pt x="184531" y="1637211"/>
                </a:cubicBezTo>
              </a:path>
            </a:pathLst>
          </a:custGeom>
          <a:ln w="50800">
            <a:solidFill>
              <a:srgbClr val="C00000"/>
            </a:solidFill>
            <a:headEnd type="arrow"/>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rot="5708324" flipH="1">
            <a:off x="3667231" y="549928"/>
            <a:ext cx="103521" cy="4190082"/>
          </a:xfrm>
          <a:custGeom>
            <a:avLst/>
            <a:gdLst>
              <a:gd name="connsiteX0" fmla="*/ 454497 w 454497"/>
              <a:gd name="connsiteY0" fmla="*/ 0 h 1637211"/>
              <a:gd name="connsiteX1" fmla="*/ 10360 w 454497"/>
              <a:gd name="connsiteY1" fmla="*/ 809897 h 1637211"/>
              <a:gd name="connsiteX2" fmla="*/ 184531 w 454497"/>
              <a:gd name="connsiteY2" fmla="*/ 1637211 h 1637211"/>
            </a:gdLst>
            <a:ahLst/>
            <a:cxnLst>
              <a:cxn ang="0">
                <a:pos x="connsiteX0" y="connsiteY0"/>
              </a:cxn>
              <a:cxn ang="0">
                <a:pos x="connsiteX1" y="connsiteY1"/>
              </a:cxn>
              <a:cxn ang="0">
                <a:pos x="connsiteX2" y="connsiteY2"/>
              </a:cxn>
            </a:cxnLst>
            <a:rect l="l" t="t" r="r" b="b"/>
            <a:pathLst>
              <a:path w="454497" h="1637211">
                <a:moveTo>
                  <a:pt x="454497" y="0"/>
                </a:moveTo>
                <a:cubicBezTo>
                  <a:pt x="254925" y="268514"/>
                  <a:pt x="55354" y="537029"/>
                  <a:pt x="10360" y="809897"/>
                </a:cubicBezTo>
                <a:cubicBezTo>
                  <a:pt x="-34634" y="1082766"/>
                  <a:pt x="74948" y="1359988"/>
                  <a:pt x="184531" y="1637211"/>
                </a:cubicBezTo>
              </a:path>
            </a:pathLst>
          </a:custGeom>
          <a:ln w="50800">
            <a:solidFill>
              <a:srgbClr val="C00000"/>
            </a:solidFill>
            <a:headEnd type="arrow"/>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6705931" y="2190750"/>
            <a:ext cx="10431" cy="277726"/>
          </a:xfrm>
          <a:prstGeom prst="straightConnector1">
            <a:avLst/>
          </a:prstGeom>
          <a:ln w="5080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endCxn id="6" idx="2"/>
          </p:cNvCxnSpPr>
          <p:nvPr/>
        </p:nvCxnSpPr>
        <p:spPr>
          <a:xfrm>
            <a:off x="1447800" y="2468476"/>
            <a:ext cx="1219202" cy="739520"/>
          </a:xfrm>
          <a:prstGeom prst="straightConnector1">
            <a:avLst/>
          </a:prstGeom>
          <a:ln w="5080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endCxn id="6" idx="2"/>
          </p:cNvCxnSpPr>
          <p:nvPr/>
        </p:nvCxnSpPr>
        <p:spPr>
          <a:xfrm flipV="1">
            <a:off x="1646280" y="3207996"/>
            <a:ext cx="1020722" cy="887755"/>
          </a:xfrm>
          <a:prstGeom prst="straightConnector1">
            <a:avLst/>
          </a:prstGeom>
          <a:ln w="5080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endCxn id="7" idx="2"/>
          </p:cNvCxnSpPr>
          <p:nvPr/>
        </p:nvCxnSpPr>
        <p:spPr>
          <a:xfrm flipV="1">
            <a:off x="2154247" y="4117253"/>
            <a:ext cx="515428" cy="332853"/>
          </a:xfrm>
          <a:prstGeom prst="straightConnector1">
            <a:avLst/>
          </a:prstGeom>
          <a:ln w="5080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4" idx="4"/>
            <a:endCxn id="7" idx="2"/>
          </p:cNvCxnSpPr>
          <p:nvPr/>
        </p:nvCxnSpPr>
        <p:spPr>
          <a:xfrm>
            <a:off x="1305022" y="2442592"/>
            <a:ext cx="1364653" cy="1674661"/>
          </a:xfrm>
          <a:prstGeom prst="straightConnector1">
            <a:avLst/>
          </a:prstGeom>
          <a:ln w="5080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8" name="Freeform 67"/>
          <p:cNvSpPr/>
          <p:nvPr/>
        </p:nvSpPr>
        <p:spPr>
          <a:xfrm rot="5708324" flipH="1">
            <a:off x="3714146" y="2887605"/>
            <a:ext cx="332697" cy="3500884"/>
          </a:xfrm>
          <a:custGeom>
            <a:avLst/>
            <a:gdLst>
              <a:gd name="connsiteX0" fmla="*/ 454497 w 454497"/>
              <a:gd name="connsiteY0" fmla="*/ 0 h 1637211"/>
              <a:gd name="connsiteX1" fmla="*/ 10360 w 454497"/>
              <a:gd name="connsiteY1" fmla="*/ 809897 h 1637211"/>
              <a:gd name="connsiteX2" fmla="*/ 184531 w 454497"/>
              <a:gd name="connsiteY2" fmla="*/ 1637211 h 1637211"/>
            </a:gdLst>
            <a:ahLst/>
            <a:cxnLst>
              <a:cxn ang="0">
                <a:pos x="connsiteX0" y="connsiteY0"/>
              </a:cxn>
              <a:cxn ang="0">
                <a:pos x="connsiteX1" y="connsiteY1"/>
              </a:cxn>
              <a:cxn ang="0">
                <a:pos x="connsiteX2" y="connsiteY2"/>
              </a:cxn>
            </a:cxnLst>
            <a:rect l="l" t="t" r="r" b="b"/>
            <a:pathLst>
              <a:path w="454497" h="1637211">
                <a:moveTo>
                  <a:pt x="454497" y="0"/>
                </a:moveTo>
                <a:cubicBezTo>
                  <a:pt x="254925" y="268514"/>
                  <a:pt x="55354" y="537029"/>
                  <a:pt x="10360" y="809897"/>
                </a:cubicBezTo>
                <a:cubicBezTo>
                  <a:pt x="-34634" y="1082766"/>
                  <a:pt x="74948" y="1359988"/>
                  <a:pt x="184531" y="1637211"/>
                </a:cubicBezTo>
              </a:path>
            </a:pathLst>
          </a:custGeom>
          <a:ln w="50800">
            <a:solidFill>
              <a:srgbClr val="C00000"/>
            </a:solidFill>
            <a:headEnd type="arrow"/>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Freeform 69"/>
          <p:cNvSpPr/>
          <p:nvPr/>
        </p:nvSpPr>
        <p:spPr>
          <a:xfrm rot="4844589">
            <a:off x="3478031" y="1923676"/>
            <a:ext cx="416090" cy="3850158"/>
          </a:xfrm>
          <a:custGeom>
            <a:avLst/>
            <a:gdLst>
              <a:gd name="connsiteX0" fmla="*/ 454497 w 454497"/>
              <a:gd name="connsiteY0" fmla="*/ 0 h 1637211"/>
              <a:gd name="connsiteX1" fmla="*/ 10360 w 454497"/>
              <a:gd name="connsiteY1" fmla="*/ 809897 h 1637211"/>
              <a:gd name="connsiteX2" fmla="*/ 184531 w 454497"/>
              <a:gd name="connsiteY2" fmla="*/ 1637211 h 1637211"/>
            </a:gdLst>
            <a:ahLst/>
            <a:cxnLst>
              <a:cxn ang="0">
                <a:pos x="connsiteX0" y="connsiteY0"/>
              </a:cxn>
              <a:cxn ang="0">
                <a:pos x="connsiteX1" y="connsiteY1"/>
              </a:cxn>
              <a:cxn ang="0">
                <a:pos x="connsiteX2" y="connsiteY2"/>
              </a:cxn>
            </a:cxnLst>
            <a:rect l="l" t="t" r="r" b="b"/>
            <a:pathLst>
              <a:path w="454497" h="1637211">
                <a:moveTo>
                  <a:pt x="454497" y="0"/>
                </a:moveTo>
                <a:cubicBezTo>
                  <a:pt x="254925" y="268514"/>
                  <a:pt x="55354" y="537029"/>
                  <a:pt x="10360" y="809897"/>
                </a:cubicBezTo>
                <a:cubicBezTo>
                  <a:pt x="-34634" y="1082766"/>
                  <a:pt x="74948" y="1359988"/>
                  <a:pt x="184531" y="1637211"/>
                </a:cubicBezTo>
              </a:path>
            </a:pathLst>
          </a:custGeom>
          <a:ln w="50800">
            <a:solidFill>
              <a:srgbClr val="C00000"/>
            </a:solidFill>
            <a:headEnd type="arrow"/>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3" name="Straight Arrow Connector 72"/>
          <p:cNvCxnSpPr/>
          <p:nvPr/>
        </p:nvCxnSpPr>
        <p:spPr>
          <a:xfrm>
            <a:off x="6618969" y="3970424"/>
            <a:ext cx="10431" cy="277726"/>
          </a:xfrm>
          <a:prstGeom prst="straightConnector1">
            <a:avLst/>
          </a:prstGeom>
          <a:ln w="5080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5638800" y="1607884"/>
            <a:ext cx="2036927" cy="632841"/>
          </a:xfrm>
          <a:prstGeom prst="ellipse">
            <a:avLst/>
          </a:prstGeom>
          <a:solidFill>
            <a:schemeClr val="bg1">
              <a:lumMod val="95000"/>
            </a:schemeClr>
          </a:solidFill>
          <a:ln w="38100">
            <a:solidFill>
              <a:schemeClr val="tx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Arm </a:t>
            </a:r>
            <a:r>
              <a:rPr lang="en-US" sz="2000" b="1" dirty="0" smtClean="0"/>
              <a:t>style 1 </a:t>
            </a:r>
            <a:r>
              <a:rPr lang="en-US" sz="2000" b="1" dirty="0"/>
              <a:t>exists</a:t>
            </a:r>
            <a:endParaRPr lang="el-GR" sz="2000" b="1" dirty="0"/>
          </a:p>
        </p:txBody>
      </p:sp>
    </p:spTree>
    <p:extLst>
      <p:ext uri="{BB962C8B-B14F-4D97-AF65-F5344CB8AC3E}">
        <p14:creationId xmlns:p14="http://schemas.microsoft.com/office/powerpoint/2010/main" val="1249016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mn-lt"/>
                <a:ea typeface="+mn-ea"/>
                <a:cs typeface="+mn-cs"/>
              </a:rPr>
              <a:t>Outline</a:t>
            </a:r>
          </a:p>
        </p:txBody>
      </p:sp>
      <p:sp>
        <p:nvSpPr>
          <p:cNvPr id="3" name="Content Placeholder 2"/>
          <p:cNvSpPr>
            <a:spLocks noGrp="1"/>
          </p:cNvSpPr>
          <p:nvPr>
            <p:ph idx="1"/>
          </p:nvPr>
        </p:nvSpPr>
        <p:spPr>
          <a:xfrm>
            <a:off x="457200" y="1200151"/>
            <a:ext cx="8382000" cy="3394472"/>
          </a:xfrm>
        </p:spPr>
        <p:txBody>
          <a:bodyPr>
            <a:normAutofit/>
          </a:bodyPr>
          <a:lstStyle/>
          <a:p>
            <a:pPr marL="514350" indent="-514350">
              <a:lnSpc>
                <a:spcPct val="150000"/>
              </a:lnSpc>
              <a:buFont typeface="+mj-lt"/>
              <a:buAutoNum type="arabicPeriod"/>
            </a:pPr>
            <a:r>
              <a:rPr lang="en-US" sz="3000" dirty="0" smtClean="0">
                <a:solidFill>
                  <a:schemeClr val="bg1">
                    <a:lumMod val="65000"/>
                  </a:schemeClr>
                </a:solidFill>
              </a:rPr>
              <a:t>Probabilistic model definition</a:t>
            </a:r>
          </a:p>
          <a:p>
            <a:pPr marL="514350" indent="-514350">
              <a:lnSpc>
                <a:spcPct val="150000"/>
              </a:lnSpc>
              <a:buFont typeface="+mj-lt"/>
              <a:buAutoNum type="arabicPeriod"/>
            </a:pPr>
            <a:r>
              <a:rPr lang="en-US" sz="3000" b="1" dirty="0" smtClean="0"/>
              <a:t>Learning</a:t>
            </a:r>
          </a:p>
          <a:p>
            <a:pPr marL="514350" indent="-514350">
              <a:lnSpc>
                <a:spcPct val="150000"/>
              </a:lnSpc>
              <a:buFont typeface="+mj-lt"/>
              <a:buAutoNum type="arabicPeriod"/>
            </a:pPr>
            <a:r>
              <a:rPr lang="en-US" sz="3000" dirty="0" smtClean="0"/>
              <a:t>Inference</a:t>
            </a:r>
          </a:p>
          <a:p>
            <a:pPr marL="514350" indent="-514350">
              <a:lnSpc>
                <a:spcPct val="150000"/>
              </a:lnSpc>
              <a:buFont typeface="+mj-lt"/>
              <a:buAutoNum type="arabicPeriod"/>
            </a:pPr>
            <a:r>
              <a:rPr lang="en-US" sz="3000" dirty="0" smtClean="0"/>
              <a:t>Results</a:t>
            </a:r>
          </a:p>
          <a:p>
            <a:pPr>
              <a:lnSpc>
                <a:spcPct val="150000"/>
              </a:lnSpc>
            </a:pPr>
            <a:endParaRPr lang="en-US" sz="4000" dirty="0"/>
          </a:p>
        </p:txBody>
      </p:sp>
    </p:spTree>
    <p:custDataLst>
      <p:tags r:id="rId1"/>
    </p:custDataLst>
    <p:extLst>
      <p:ext uri="{BB962C8B-B14F-4D97-AF65-F5344CB8AC3E}">
        <p14:creationId xmlns:p14="http://schemas.microsoft.com/office/powerpoint/2010/main" val="3985142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Learning the CPTs and the graph structure</a:t>
            </a:r>
            <a:endParaRPr lang="en-US" sz="3200" dirty="0"/>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096" y="1657351"/>
            <a:ext cx="2207408" cy="2496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04801" y="4095751"/>
            <a:ext cx="2246449" cy="584775"/>
          </a:xfrm>
          <a:prstGeom prst="rect">
            <a:avLst/>
          </a:prstGeom>
        </p:spPr>
        <p:txBody>
          <a:bodyPr wrap="none">
            <a:spAutoFit/>
          </a:bodyPr>
          <a:lstStyle/>
          <a:p>
            <a:pPr marL="57150" indent="0" algn="ctr">
              <a:buNone/>
            </a:pPr>
            <a:r>
              <a:rPr lang="en-US" sz="1600" dirty="0" smtClean="0">
                <a:solidFill>
                  <a:srgbClr val="008000"/>
                </a:solidFill>
                <a:latin typeface="Gill Sans MT" pitchFamily="34" charset="0"/>
              </a:rPr>
              <a:t>[</a:t>
            </a:r>
            <a:r>
              <a:rPr lang="en-US" sz="1600" dirty="0" err="1" smtClean="0">
                <a:solidFill>
                  <a:srgbClr val="008000"/>
                </a:solidFill>
                <a:latin typeface="Gill Sans MT" pitchFamily="34" charset="0"/>
              </a:rPr>
              <a:t>Kalogerakis</a:t>
            </a:r>
            <a:r>
              <a:rPr lang="en-US" sz="1600" dirty="0" smtClean="0">
                <a:solidFill>
                  <a:srgbClr val="008000"/>
                </a:solidFill>
                <a:latin typeface="Gill Sans MT" pitchFamily="34" charset="0"/>
              </a:rPr>
              <a:t> </a:t>
            </a:r>
            <a:r>
              <a:rPr lang="en-US" sz="1600" dirty="0">
                <a:solidFill>
                  <a:srgbClr val="008000"/>
                </a:solidFill>
                <a:latin typeface="Gill Sans MT" pitchFamily="34" charset="0"/>
              </a:rPr>
              <a:t>et al. </a:t>
            </a:r>
            <a:r>
              <a:rPr lang="en-US" sz="1600" dirty="0" smtClean="0">
                <a:solidFill>
                  <a:srgbClr val="008000"/>
                </a:solidFill>
                <a:latin typeface="Gill Sans MT" pitchFamily="34" charset="0"/>
              </a:rPr>
              <a:t>2010]</a:t>
            </a:r>
          </a:p>
          <a:p>
            <a:pPr marL="57150" indent="0" algn="ctr">
              <a:buNone/>
            </a:pPr>
            <a:r>
              <a:rPr lang="en-US" sz="1600" dirty="0" smtClean="0">
                <a:solidFill>
                  <a:srgbClr val="008000"/>
                </a:solidFill>
                <a:latin typeface="Gill Sans MT" pitchFamily="34" charset="0"/>
              </a:rPr>
              <a:t>(modified)</a:t>
            </a:r>
            <a:endParaRPr lang="en-US" sz="1600" dirty="0">
              <a:solidFill>
                <a:srgbClr val="008000"/>
              </a:solidFill>
              <a:latin typeface="Gill Sans MT" pitchFamily="34" charset="0"/>
            </a:endParaRPr>
          </a:p>
        </p:txBody>
      </p:sp>
    </p:spTree>
    <p:extLst>
      <p:ext uri="{BB962C8B-B14F-4D97-AF65-F5344CB8AC3E}">
        <p14:creationId xmlns:p14="http://schemas.microsoft.com/office/powerpoint/2010/main" val="154046522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200" dirty="0" smtClean="0"/>
              <a:t>Learning the CPTs and the graph structure</a:t>
            </a:r>
            <a:endParaRPr lang="en-US" sz="3200" dirty="0"/>
          </a:p>
        </p:txBody>
      </p:sp>
      <p:pic>
        <p:nvPicPr>
          <p:cNvPr id="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223" y="1144423"/>
            <a:ext cx="1001320" cy="1062535"/>
          </a:xfrm>
          <a:prstGeom prst="rect">
            <a:avLst/>
          </a:prstGeom>
          <a:solidFill>
            <a:schemeClr val="bg2"/>
          </a:solidFill>
          <a:ln w="9525">
            <a:noFill/>
            <a:miter lim="800000"/>
            <a:headEnd/>
            <a:tailEnd/>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2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4803" y="2852900"/>
            <a:ext cx="1103561" cy="1395251"/>
          </a:xfrm>
          <a:prstGeom prst="rect">
            <a:avLst/>
          </a:prstGeom>
          <a:solidFill>
            <a:schemeClr val="bg2"/>
          </a:solidFill>
          <a:ln w="9525">
            <a:noFill/>
            <a:miter lim="800000"/>
            <a:headEnd/>
            <a:tailEnd/>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2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9119" y="2947283"/>
            <a:ext cx="1004046" cy="1295400"/>
          </a:xfrm>
          <a:prstGeom prst="rect">
            <a:avLst/>
          </a:prstGeom>
          <a:solidFill>
            <a:schemeClr val="bg2"/>
          </a:solidFill>
          <a:ln w="9525">
            <a:noFill/>
            <a:miter lim="800000"/>
            <a:headEnd/>
            <a:tailEnd/>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2779848" y="2173496"/>
            <a:ext cx="1517650" cy="584775"/>
          </a:xfrm>
          <a:prstGeom prst="rect">
            <a:avLst/>
          </a:prstGeom>
          <a:noFill/>
        </p:spPr>
        <p:txBody>
          <a:bodyPr wrap="square" rtlCol="0">
            <a:spAutoFit/>
          </a:bodyPr>
          <a:lstStyle>
            <a:defPPr>
              <a:defRPr lang="en-US"/>
            </a:defPPr>
            <a:lvl1pPr algn="ctr" fontAlgn="base">
              <a:spcBef>
                <a:spcPct val="0"/>
              </a:spcBef>
              <a:spcAft>
                <a:spcPct val="0"/>
              </a:spcAft>
              <a:defRPr sz="1600" i="1">
                <a:solidFill>
                  <a:srgbClr val="383E68"/>
                </a:solidFill>
                <a:latin typeface="Myriad Pro" pitchFamily="34" charset="0"/>
                <a:cs typeface="Arial" charset="0"/>
              </a:defRPr>
            </a:lvl1pPr>
          </a:lstStyle>
          <a:p>
            <a:r>
              <a:rPr lang="en-US" i="0" dirty="0" smtClean="0">
                <a:latin typeface="Gill Sans MT" pitchFamily="34" charset="0"/>
              </a:rPr>
              <a:t>Arm </a:t>
            </a:r>
            <a:br>
              <a:rPr lang="en-US" i="0" dirty="0" smtClean="0">
                <a:latin typeface="Gill Sans MT" pitchFamily="34" charset="0"/>
              </a:rPr>
            </a:br>
            <a:r>
              <a:rPr lang="en-US" i="0" dirty="0" smtClean="0">
                <a:latin typeface="Gill Sans MT" pitchFamily="34" charset="0"/>
              </a:rPr>
              <a:t>cluster </a:t>
            </a:r>
            <a:r>
              <a:rPr lang="en-US" i="0" dirty="0">
                <a:latin typeface="Gill Sans MT" pitchFamily="34" charset="0"/>
              </a:rPr>
              <a:t>1</a:t>
            </a:r>
          </a:p>
        </p:txBody>
      </p:sp>
      <p:sp>
        <p:nvSpPr>
          <p:cNvPr id="27" name="TextBox 26"/>
          <p:cNvSpPr txBox="1"/>
          <p:nvPr/>
        </p:nvSpPr>
        <p:spPr>
          <a:xfrm>
            <a:off x="3840298" y="2175967"/>
            <a:ext cx="1517650" cy="584775"/>
          </a:xfrm>
          <a:prstGeom prst="rect">
            <a:avLst/>
          </a:prstGeom>
          <a:noFill/>
        </p:spPr>
        <p:txBody>
          <a:bodyPr wrap="square" rtlCol="0">
            <a:spAutoFit/>
          </a:bodyPr>
          <a:lstStyle>
            <a:defPPr>
              <a:defRPr lang="en-US"/>
            </a:defPPr>
            <a:lvl1pPr algn="ctr" fontAlgn="base">
              <a:spcBef>
                <a:spcPct val="0"/>
              </a:spcBef>
              <a:spcAft>
                <a:spcPct val="0"/>
              </a:spcAft>
              <a:defRPr sz="1600" i="1">
                <a:solidFill>
                  <a:srgbClr val="383E68"/>
                </a:solidFill>
                <a:latin typeface="Myriad Pro" pitchFamily="34" charset="0"/>
                <a:cs typeface="Arial" charset="0"/>
              </a:defRPr>
            </a:lvl1pPr>
          </a:lstStyle>
          <a:p>
            <a:r>
              <a:rPr lang="en-US" i="0" dirty="0">
                <a:latin typeface="Gill Sans MT" pitchFamily="34" charset="0"/>
              </a:rPr>
              <a:t>Arm </a:t>
            </a:r>
          </a:p>
          <a:p>
            <a:r>
              <a:rPr lang="en-US" i="0" dirty="0">
                <a:latin typeface="Gill Sans MT" pitchFamily="34" charset="0"/>
              </a:rPr>
              <a:t>cluster 2</a:t>
            </a:r>
          </a:p>
        </p:txBody>
      </p:sp>
      <p:sp>
        <p:nvSpPr>
          <p:cNvPr id="28" name="TextBox 27"/>
          <p:cNvSpPr txBox="1"/>
          <p:nvPr/>
        </p:nvSpPr>
        <p:spPr>
          <a:xfrm>
            <a:off x="2779848" y="4197912"/>
            <a:ext cx="1517650" cy="584775"/>
          </a:xfrm>
          <a:prstGeom prst="rect">
            <a:avLst/>
          </a:prstGeom>
          <a:noFill/>
        </p:spPr>
        <p:txBody>
          <a:bodyPr wrap="square" rtlCol="0">
            <a:spAutoFit/>
          </a:bodyPr>
          <a:lstStyle>
            <a:defPPr>
              <a:defRPr lang="en-US"/>
            </a:defPPr>
            <a:lvl1pPr algn="ctr" fontAlgn="base">
              <a:spcBef>
                <a:spcPct val="0"/>
              </a:spcBef>
              <a:spcAft>
                <a:spcPct val="0"/>
              </a:spcAft>
              <a:defRPr sz="1600" i="1">
                <a:solidFill>
                  <a:srgbClr val="383E68"/>
                </a:solidFill>
                <a:latin typeface="Myriad Pro" pitchFamily="34" charset="0"/>
                <a:cs typeface="Arial" charset="0"/>
              </a:defRPr>
            </a:lvl1pPr>
          </a:lstStyle>
          <a:p>
            <a:r>
              <a:rPr lang="en-US" i="0" dirty="0">
                <a:latin typeface="Gill Sans MT" pitchFamily="34" charset="0"/>
              </a:rPr>
              <a:t>Torso </a:t>
            </a:r>
            <a:br>
              <a:rPr lang="en-US" i="0" dirty="0">
                <a:latin typeface="Gill Sans MT" pitchFamily="34" charset="0"/>
              </a:rPr>
            </a:br>
            <a:r>
              <a:rPr lang="en-US" i="0" dirty="0">
                <a:latin typeface="Gill Sans MT" pitchFamily="34" charset="0"/>
              </a:rPr>
              <a:t>cluster 1</a:t>
            </a:r>
          </a:p>
        </p:txBody>
      </p:sp>
      <p:sp>
        <p:nvSpPr>
          <p:cNvPr id="29" name="TextBox 28"/>
          <p:cNvSpPr txBox="1"/>
          <p:nvPr/>
        </p:nvSpPr>
        <p:spPr>
          <a:xfrm>
            <a:off x="3846648" y="4196776"/>
            <a:ext cx="1517650" cy="584775"/>
          </a:xfrm>
          <a:prstGeom prst="rect">
            <a:avLst/>
          </a:prstGeom>
          <a:noFill/>
        </p:spPr>
        <p:txBody>
          <a:bodyPr wrap="square" rtlCol="0">
            <a:spAutoFit/>
          </a:bodyPr>
          <a:lstStyle>
            <a:defPPr>
              <a:defRPr lang="en-US"/>
            </a:defPPr>
            <a:lvl1pPr algn="ctr" fontAlgn="base">
              <a:spcBef>
                <a:spcPct val="0"/>
              </a:spcBef>
              <a:spcAft>
                <a:spcPct val="0"/>
              </a:spcAft>
              <a:defRPr sz="1600" i="1">
                <a:solidFill>
                  <a:srgbClr val="383E68"/>
                </a:solidFill>
                <a:latin typeface="Myriad Pro" pitchFamily="34" charset="0"/>
                <a:cs typeface="Arial" charset="0"/>
              </a:defRPr>
            </a:lvl1pPr>
          </a:lstStyle>
          <a:p>
            <a:r>
              <a:rPr lang="en-US" i="0" dirty="0">
                <a:latin typeface="Gill Sans MT" pitchFamily="34" charset="0"/>
              </a:rPr>
              <a:t>Torso </a:t>
            </a:r>
            <a:br>
              <a:rPr lang="en-US" i="0" dirty="0">
                <a:latin typeface="Gill Sans MT" pitchFamily="34" charset="0"/>
              </a:rPr>
            </a:br>
            <a:r>
              <a:rPr lang="en-US" i="0" dirty="0">
                <a:latin typeface="Gill Sans MT" pitchFamily="34" charset="0"/>
              </a:rPr>
              <a:t>cluster 2</a:t>
            </a:r>
          </a:p>
        </p:txBody>
      </p:sp>
      <p:pic>
        <p:nvPicPr>
          <p:cNvPr id="3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2096" y="1657351"/>
            <a:ext cx="2207408" cy="2496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1" name="Straight Arrow Connector 30"/>
          <p:cNvCxnSpPr/>
          <p:nvPr/>
        </p:nvCxnSpPr>
        <p:spPr bwMode="auto">
          <a:xfrm>
            <a:off x="2422040" y="2800350"/>
            <a:ext cx="586408" cy="0"/>
          </a:xfrm>
          <a:prstGeom prst="straightConnector1">
            <a:avLst/>
          </a:prstGeom>
          <a:solidFill>
            <a:schemeClr val="accent1"/>
          </a:solidFill>
          <a:ln w="101600" cap="flat" cmpd="sng" algn="ctr">
            <a:solidFill>
              <a:srgbClr val="0070C0"/>
            </a:solidFill>
            <a:prstDash val="solid"/>
            <a:miter lim="800000"/>
            <a:headEnd type="none" w="med" len="med"/>
            <a:tailEnd type="triangle" w="med" len="sm"/>
          </a:ln>
          <a:effectLst>
            <a:outerShdw blurRad="50800" dist="38100" dir="2700000" algn="tl" rotWithShape="0">
              <a:prstClr val="black">
                <a:alpha val="40000"/>
              </a:prstClr>
            </a:outerShdw>
          </a:effectLst>
        </p:spPr>
      </p:cxnSp>
      <p:sp>
        <p:nvSpPr>
          <p:cNvPr id="32" name="Rectangle 31"/>
          <p:cNvSpPr/>
          <p:nvPr/>
        </p:nvSpPr>
        <p:spPr>
          <a:xfrm>
            <a:off x="304801" y="4095751"/>
            <a:ext cx="2246449" cy="584775"/>
          </a:xfrm>
          <a:prstGeom prst="rect">
            <a:avLst/>
          </a:prstGeom>
        </p:spPr>
        <p:txBody>
          <a:bodyPr wrap="none">
            <a:spAutoFit/>
          </a:bodyPr>
          <a:lstStyle/>
          <a:p>
            <a:pPr marL="57150" indent="0" algn="ctr">
              <a:buNone/>
            </a:pPr>
            <a:r>
              <a:rPr lang="en-US" sz="1600" dirty="0" smtClean="0">
                <a:solidFill>
                  <a:srgbClr val="008000"/>
                </a:solidFill>
                <a:latin typeface="Gill Sans MT" pitchFamily="34" charset="0"/>
              </a:rPr>
              <a:t>[</a:t>
            </a:r>
            <a:r>
              <a:rPr lang="en-US" sz="1600" dirty="0" err="1" smtClean="0">
                <a:solidFill>
                  <a:srgbClr val="008000"/>
                </a:solidFill>
                <a:latin typeface="Gill Sans MT" pitchFamily="34" charset="0"/>
              </a:rPr>
              <a:t>Kalogerakis</a:t>
            </a:r>
            <a:r>
              <a:rPr lang="en-US" sz="1600" dirty="0" smtClean="0">
                <a:solidFill>
                  <a:srgbClr val="008000"/>
                </a:solidFill>
                <a:latin typeface="Gill Sans MT" pitchFamily="34" charset="0"/>
              </a:rPr>
              <a:t> </a:t>
            </a:r>
            <a:r>
              <a:rPr lang="en-US" sz="1600" dirty="0">
                <a:solidFill>
                  <a:srgbClr val="008000"/>
                </a:solidFill>
                <a:latin typeface="Gill Sans MT" pitchFamily="34" charset="0"/>
              </a:rPr>
              <a:t>et al. </a:t>
            </a:r>
            <a:r>
              <a:rPr lang="en-US" sz="1600" dirty="0" smtClean="0">
                <a:solidFill>
                  <a:srgbClr val="008000"/>
                </a:solidFill>
                <a:latin typeface="Gill Sans MT" pitchFamily="34" charset="0"/>
              </a:rPr>
              <a:t>2010]</a:t>
            </a:r>
          </a:p>
          <a:p>
            <a:pPr marL="57150" indent="0" algn="ctr">
              <a:buNone/>
            </a:pPr>
            <a:r>
              <a:rPr lang="en-US" sz="1600" dirty="0" smtClean="0">
                <a:solidFill>
                  <a:srgbClr val="008000"/>
                </a:solidFill>
                <a:latin typeface="Gill Sans MT" pitchFamily="34" charset="0"/>
              </a:rPr>
              <a:t>(modified)</a:t>
            </a:r>
            <a:endParaRPr lang="en-US" sz="1600" dirty="0">
              <a:solidFill>
                <a:srgbClr val="008000"/>
              </a:solidFill>
              <a:latin typeface="Gill Sans MT" pitchFamily="34" charset="0"/>
            </a:endParaRPr>
          </a:p>
        </p:txBody>
      </p:sp>
      <p:pic>
        <p:nvPicPr>
          <p:cNvPr id="3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78298" y="1276351"/>
            <a:ext cx="987720" cy="917739"/>
          </a:xfrm>
          <a:prstGeom prst="rect">
            <a:avLst/>
          </a:prstGeom>
          <a:solidFill>
            <a:schemeClr val="bg2"/>
          </a:solidFill>
          <a:ln w="9525">
            <a:noFill/>
            <a:miter lim="800000"/>
            <a:headEnd/>
            <a:tailEnd/>
          </a:ln>
          <a:effectLst>
            <a:outerShdw blurRad="50800" dist="38100" dir="5400000" algn="t" rotWithShape="0">
              <a:prstClr val="black">
                <a:alpha val="40000"/>
              </a:prstClr>
            </a:outerShdw>
          </a:effectLst>
          <a:extLst/>
        </p:spPr>
      </p:pic>
    </p:spTree>
    <p:extLst>
      <p:ext uri="{BB962C8B-B14F-4D97-AF65-F5344CB8AC3E}">
        <p14:creationId xmlns:p14="http://schemas.microsoft.com/office/powerpoint/2010/main" val="70889327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astfw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311150"/>
            <a:ext cx="6705600" cy="4470400"/>
          </a:xfrm>
          <a:prstGeom prst="rect">
            <a:avLst/>
          </a:prstGeom>
        </p:spPr>
      </p:pic>
    </p:spTree>
    <p:extLst>
      <p:ext uri="{BB962C8B-B14F-4D97-AF65-F5344CB8AC3E}">
        <p14:creationId xmlns:p14="http://schemas.microsoft.com/office/powerpoint/2010/main" val="222400989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extLst mod="1"/>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8092" y="1428750"/>
            <a:ext cx="3537308" cy="262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title"/>
          </p:nvPr>
        </p:nvSpPr>
        <p:spPr/>
        <p:txBody>
          <a:bodyPr>
            <a:normAutofit/>
          </a:bodyPr>
          <a:lstStyle/>
          <a:p>
            <a:r>
              <a:rPr lang="en-US" sz="3200" dirty="0" smtClean="0"/>
              <a:t>Learning the CPTs and the graph structure</a:t>
            </a:r>
            <a:endParaRPr lang="en-US" sz="3200" dirty="0"/>
          </a:p>
        </p:txBody>
      </p:sp>
      <p:pic>
        <p:nvPicPr>
          <p:cNvPr id="2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5223" y="1144423"/>
            <a:ext cx="1001320" cy="1062535"/>
          </a:xfrm>
          <a:prstGeom prst="rect">
            <a:avLst/>
          </a:prstGeom>
          <a:solidFill>
            <a:schemeClr val="bg2"/>
          </a:solidFill>
          <a:ln w="9525">
            <a:noFill/>
            <a:miter lim="800000"/>
            <a:headEnd/>
            <a:tailEnd/>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2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4803" y="2852900"/>
            <a:ext cx="1103561" cy="1395251"/>
          </a:xfrm>
          <a:prstGeom prst="rect">
            <a:avLst/>
          </a:prstGeom>
          <a:solidFill>
            <a:schemeClr val="bg2"/>
          </a:solidFill>
          <a:ln w="9525">
            <a:noFill/>
            <a:miter lim="800000"/>
            <a:headEnd/>
            <a:tailEnd/>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2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9119" y="2947283"/>
            <a:ext cx="1004046" cy="1295400"/>
          </a:xfrm>
          <a:prstGeom prst="rect">
            <a:avLst/>
          </a:prstGeom>
          <a:solidFill>
            <a:schemeClr val="bg2"/>
          </a:solidFill>
          <a:ln w="9525">
            <a:noFill/>
            <a:miter lim="800000"/>
            <a:headEnd/>
            <a:tailEnd/>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2779848" y="2173496"/>
            <a:ext cx="1517650" cy="584775"/>
          </a:xfrm>
          <a:prstGeom prst="rect">
            <a:avLst/>
          </a:prstGeom>
          <a:noFill/>
        </p:spPr>
        <p:txBody>
          <a:bodyPr wrap="square" rtlCol="0">
            <a:spAutoFit/>
          </a:bodyPr>
          <a:lstStyle>
            <a:defPPr>
              <a:defRPr lang="en-US"/>
            </a:defPPr>
            <a:lvl1pPr algn="ctr" fontAlgn="base">
              <a:spcBef>
                <a:spcPct val="0"/>
              </a:spcBef>
              <a:spcAft>
                <a:spcPct val="0"/>
              </a:spcAft>
              <a:defRPr sz="1600" i="1">
                <a:solidFill>
                  <a:srgbClr val="383E68"/>
                </a:solidFill>
                <a:latin typeface="Myriad Pro" pitchFamily="34" charset="0"/>
                <a:cs typeface="Arial" charset="0"/>
              </a:defRPr>
            </a:lvl1pPr>
          </a:lstStyle>
          <a:p>
            <a:r>
              <a:rPr lang="en-US" i="0" dirty="0" smtClean="0">
                <a:latin typeface="Gill Sans MT" pitchFamily="34" charset="0"/>
              </a:rPr>
              <a:t>Arm </a:t>
            </a:r>
            <a:br>
              <a:rPr lang="en-US" i="0" dirty="0" smtClean="0">
                <a:latin typeface="Gill Sans MT" pitchFamily="34" charset="0"/>
              </a:rPr>
            </a:br>
            <a:r>
              <a:rPr lang="en-US" i="0" dirty="0" smtClean="0">
                <a:latin typeface="Gill Sans MT" pitchFamily="34" charset="0"/>
              </a:rPr>
              <a:t>cluster </a:t>
            </a:r>
            <a:r>
              <a:rPr lang="en-US" i="0" dirty="0">
                <a:latin typeface="Gill Sans MT" pitchFamily="34" charset="0"/>
              </a:rPr>
              <a:t>1</a:t>
            </a:r>
          </a:p>
        </p:txBody>
      </p:sp>
      <p:sp>
        <p:nvSpPr>
          <p:cNvPr id="27" name="TextBox 26"/>
          <p:cNvSpPr txBox="1"/>
          <p:nvPr/>
        </p:nvSpPr>
        <p:spPr>
          <a:xfrm>
            <a:off x="2779848" y="4197912"/>
            <a:ext cx="1517650" cy="584775"/>
          </a:xfrm>
          <a:prstGeom prst="rect">
            <a:avLst/>
          </a:prstGeom>
          <a:noFill/>
        </p:spPr>
        <p:txBody>
          <a:bodyPr wrap="square" rtlCol="0">
            <a:spAutoFit/>
          </a:bodyPr>
          <a:lstStyle>
            <a:defPPr>
              <a:defRPr lang="en-US"/>
            </a:defPPr>
            <a:lvl1pPr algn="ctr" fontAlgn="base">
              <a:spcBef>
                <a:spcPct val="0"/>
              </a:spcBef>
              <a:spcAft>
                <a:spcPct val="0"/>
              </a:spcAft>
              <a:defRPr sz="1600" i="1">
                <a:solidFill>
                  <a:srgbClr val="383E68"/>
                </a:solidFill>
                <a:latin typeface="Myriad Pro" pitchFamily="34" charset="0"/>
                <a:cs typeface="Arial" charset="0"/>
              </a:defRPr>
            </a:lvl1pPr>
          </a:lstStyle>
          <a:p>
            <a:r>
              <a:rPr lang="en-US" i="0" dirty="0">
                <a:latin typeface="Gill Sans MT" pitchFamily="34" charset="0"/>
              </a:rPr>
              <a:t>Torso </a:t>
            </a:r>
            <a:br>
              <a:rPr lang="en-US" i="0" dirty="0">
                <a:latin typeface="Gill Sans MT" pitchFamily="34" charset="0"/>
              </a:rPr>
            </a:br>
            <a:r>
              <a:rPr lang="en-US" i="0" dirty="0">
                <a:latin typeface="Gill Sans MT" pitchFamily="34" charset="0"/>
              </a:rPr>
              <a:t>cluster 1</a:t>
            </a:r>
          </a:p>
        </p:txBody>
      </p:sp>
      <p:sp>
        <p:nvSpPr>
          <p:cNvPr id="28" name="TextBox 27"/>
          <p:cNvSpPr txBox="1"/>
          <p:nvPr/>
        </p:nvSpPr>
        <p:spPr>
          <a:xfrm>
            <a:off x="3846648" y="4196776"/>
            <a:ext cx="1517650" cy="584775"/>
          </a:xfrm>
          <a:prstGeom prst="rect">
            <a:avLst/>
          </a:prstGeom>
          <a:noFill/>
        </p:spPr>
        <p:txBody>
          <a:bodyPr wrap="square" rtlCol="0">
            <a:spAutoFit/>
          </a:bodyPr>
          <a:lstStyle>
            <a:defPPr>
              <a:defRPr lang="en-US"/>
            </a:defPPr>
            <a:lvl1pPr algn="ctr" fontAlgn="base">
              <a:spcBef>
                <a:spcPct val="0"/>
              </a:spcBef>
              <a:spcAft>
                <a:spcPct val="0"/>
              </a:spcAft>
              <a:defRPr sz="1600" i="1">
                <a:solidFill>
                  <a:srgbClr val="383E68"/>
                </a:solidFill>
                <a:latin typeface="Myriad Pro" pitchFamily="34" charset="0"/>
                <a:cs typeface="Arial" charset="0"/>
              </a:defRPr>
            </a:lvl1pPr>
          </a:lstStyle>
          <a:p>
            <a:r>
              <a:rPr lang="en-US" i="0" dirty="0">
                <a:latin typeface="Gill Sans MT" pitchFamily="34" charset="0"/>
              </a:rPr>
              <a:t>Torso </a:t>
            </a:r>
            <a:br>
              <a:rPr lang="en-US" i="0" dirty="0">
                <a:latin typeface="Gill Sans MT" pitchFamily="34" charset="0"/>
              </a:rPr>
            </a:br>
            <a:r>
              <a:rPr lang="en-US" i="0" dirty="0">
                <a:latin typeface="Gill Sans MT" pitchFamily="34" charset="0"/>
              </a:rPr>
              <a:t>cluster 2</a:t>
            </a:r>
          </a:p>
        </p:txBody>
      </p:sp>
      <p:pic>
        <p:nvPicPr>
          <p:cNvPr id="2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096" y="1657351"/>
            <a:ext cx="2207408" cy="2496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 name="Straight Arrow Connector 29"/>
          <p:cNvCxnSpPr/>
          <p:nvPr/>
        </p:nvCxnSpPr>
        <p:spPr bwMode="auto">
          <a:xfrm>
            <a:off x="2422040" y="2800350"/>
            <a:ext cx="586408" cy="0"/>
          </a:xfrm>
          <a:prstGeom prst="straightConnector1">
            <a:avLst/>
          </a:prstGeom>
          <a:solidFill>
            <a:schemeClr val="accent1"/>
          </a:solidFill>
          <a:ln w="101600" cap="flat" cmpd="sng" algn="ctr">
            <a:solidFill>
              <a:srgbClr val="0070C0"/>
            </a:solidFill>
            <a:prstDash val="solid"/>
            <a:miter lim="800000"/>
            <a:headEnd type="none" w="med" len="med"/>
            <a:tailEnd type="triangle" w="med" len="sm"/>
          </a:ln>
          <a:effectLst>
            <a:outerShdw blurRad="50800" dist="38100" dir="2700000" algn="tl" rotWithShape="0">
              <a:prstClr val="black">
                <a:alpha val="40000"/>
              </a:prstClr>
            </a:outerShdw>
          </a:effectLst>
        </p:spPr>
      </p:cxnSp>
      <p:sp>
        <p:nvSpPr>
          <p:cNvPr id="31" name="Rectangle 30"/>
          <p:cNvSpPr/>
          <p:nvPr/>
        </p:nvSpPr>
        <p:spPr>
          <a:xfrm>
            <a:off x="304801" y="4095751"/>
            <a:ext cx="2246449" cy="584775"/>
          </a:xfrm>
          <a:prstGeom prst="rect">
            <a:avLst/>
          </a:prstGeom>
        </p:spPr>
        <p:txBody>
          <a:bodyPr wrap="none">
            <a:spAutoFit/>
          </a:bodyPr>
          <a:lstStyle/>
          <a:p>
            <a:pPr marL="57150" indent="0" algn="ctr">
              <a:buNone/>
            </a:pPr>
            <a:r>
              <a:rPr lang="en-US" sz="1600" dirty="0" smtClean="0">
                <a:solidFill>
                  <a:srgbClr val="008000"/>
                </a:solidFill>
                <a:latin typeface="Gill Sans MT" pitchFamily="34" charset="0"/>
              </a:rPr>
              <a:t>[</a:t>
            </a:r>
            <a:r>
              <a:rPr lang="en-US" sz="1600" dirty="0" err="1" smtClean="0">
                <a:solidFill>
                  <a:srgbClr val="008000"/>
                </a:solidFill>
                <a:latin typeface="Gill Sans MT" pitchFamily="34" charset="0"/>
              </a:rPr>
              <a:t>Kalogerakis</a:t>
            </a:r>
            <a:r>
              <a:rPr lang="en-US" sz="1600" dirty="0" smtClean="0">
                <a:solidFill>
                  <a:srgbClr val="008000"/>
                </a:solidFill>
                <a:latin typeface="Gill Sans MT" pitchFamily="34" charset="0"/>
              </a:rPr>
              <a:t> </a:t>
            </a:r>
            <a:r>
              <a:rPr lang="en-US" sz="1600" dirty="0">
                <a:solidFill>
                  <a:srgbClr val="008000"/>
                </a:solidFill>
                <a:latin typeface="Gill Sans MT" pitchFamily="34" charset="0"/>
              </a:rPr>
              <a:t>et al. </a:t>
            </a:r>
            <a:r>
              <a:rPr lang="en-US" sz="1600" dirty="0" smtClean="0">
                <a:solidFill>
                  <a:srgbClr val="008000"/>
                </a:solidFill>
                <a:latin typeface="Gill Sans MT" pitchFamily="34" charset="0"/>
              </a:rPr>
              <a:t>2010]</a:t>
            </a:r>
          </a:p>
          <a:p>
            <a:pPr marL="57150" indent="0" algn="ctr">
              <a:buNone/>
            </a:pPr>
            <a:r>
              <a:rPr lang="en-US" sz="1600" dirty="0" smtClean="0">
                <a:solidFill>
                  <a:srgbClr val="008000"/>
                </a:solidFill>
                <a:latin typeface="Gill Sans MT" pitchFamily="34" charset="0"/>
              </a:rPr>
              <a:t>(modified)</a:t>
            </a:r>
            <a:endParaRPr lang="en-US" sz="1600" dirty="0">
              <a:solidFill>
                <a:srgbClr val="008000"/>
              </a:solidFill>
              <a:latin typeface="Gill Sans MT" pitchFamily="34" charset="0"/>
            </a:endParaRPr>
          </a:p>
        </p:txBody>
      </p:sp>
      <p:sp>
        <p:nvSpPr>
          <p:cNvPr id="3" name="Rectangle 2"/>
          <p:cNvSpPr/>
          <p:nvPr/>
        </p:nvSpPr>
        <p:spPr>
          <a:xfrm>
            <a:off x="324786" y="1123950"/>
            <a:ext cx="4842029" cy="365760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78298" y="1276351"/>
            <a:ext cx="987720" cy="917739"/>
          </a:xfrm>
          <a:prstGeom prst="rect">
            <a:avLst/>
          </a:prstGeom>
          <a:solidFill>
            <a:schemeClr val="bg2"/>
          </a:solidFill>
          <a:ln w="9525">
            <a:noFill/>
            <a:miter lim="800000"/>
            <a:headEnd/>
            <a:tailEnd/>
          </a:ln>
          <a:effectLst>
            <a:outerShdw blurRad="50800" dist="38100" dir="5400000" algn="t" rotWithShape="0">
              <a:prstClr val="black">
                <a:alpha val="40000"/>
              </a:prstClr>
            </a:outerShdw>
          </a:effectLst>
          <a:extLst/>
        </p:spPr>
      </p:pic>
      <p:cxnSp>
        <p:nvCxnSpPr>
          <p:cNvPr id="34" name="Straight Arrow Connector 33"/>
          <p:cNvCxnSpPr/>
          <p:nvPr/>
        </p:nvCxnSpPr>
        <p:spPr bwMode="auto">
          <a:xfrm>
            <a:off x="5165240" y="2800350"/>
            <a:ext cx="586408" cy="0"/>
          </a:xfrm>
          <a:prstGeom prst="straightConnector1">
            <a:avLst/>
          </a:prstGeom>
          <a:solidFill>
            <a:schemeClr val="accent1"/>
          </a:solidFill>
          <a:ln w="101600" cap="flat" cmpd="sng" algn="ctr">
            <a:solidFill>
              <a:srgbClr val="0070C0"/>
            </a:solidFill>
            <a:prstDash val="solid"/>
            <a:miter lim="800000"/>
            <a:headEnd type="none" w="med" len="med"/>
            <a:tailEnd type="triangle" w="med" len="sm"/>
          </a:ln>
          <a:effectLst>
            <a:outerShdw blurRad="50800" dist="38100" dir="2700000" algn="tl" rotWithShape="0">
              <a:prstClr val="black">
                <a:alpha val="40000"/>
              </a:prstClr>
            </a:outerShdw>
          </a:effectLst>
        </p:spPr>
      </p:cxnSp>
      <p:sp>
        <p:nvSpPr>
          <p:cNvPr id="45" name="TextBox 44"/>
          <p:cNvSpPr txBox="1"/>
          <p:nvPr/>
        </p:nvSpPr>
        <p:spPr>
          <a:xfrm>
            <a:off x="3840298" y="2175967"/>
            <a:ext cx="1517650" cy="584775"/>
          </a:xfrm>
          <a:prstGeom prst="rect">
            <a:avLst/>
          </a:prstGeom>
          <a:noFill/>
        </p:spPr>
        <p:txBody>
          <a:bodyPr wrap="square" rtlCol="0">
            <a:spAutoFit/>
          </a:bodyPr>
          <a:lstStyle>
            <a:defPPr>
              <a:defRPr lang="en-US"/>
            </a:defPPr>
            <a:lvl1pPr algn="ctr" fontAlgn="base">
              <a:spcBef>
                <a:spcPct val="0"/>
              </a:spcBef>
              <a:spcAft>
                <a:spcPct val="0"/>
              </a:spcAft>
              <a:defRPr sz="1600" i="1">
                <a:solidFill>
                  <a:srgbClr val="383E68"/>
                </a:solidFill>
                <a:latin typeface="Myriad Pro" pitchFamily="34" charset="0"/>
                <a:cs typeface="Arial" charset="0"/>
              </a:defRPr>
            </a:lvl1pPr>
          </a:lstStyle>
          <a:p>
            <a:r>
              <a:rPr lang="en-US" i="0" dirty="0">
                <a:latin typeface="Gill Sans MT" pitchFamily="34" charset="0"/>
              </a:rPr>
              <a:t>Arm </a:t>
            </a:r>
          </a:p>
          <a:p>
            <a:r>
              <a:rPr lang="en-US" i="0" dirty="0">
                <a:latin typeface="Gill Sans MT" pitchFamily="34" charset="0"/>
              </a:rPr>
              <a:t>cluster 2</a:t>
            </a:r>
          </a:p>
        </p:txBody>
      </p:sp>
    </p:spTree>
    <p:extLst>
      <p:ext uri="{BB962C8B-B14F-4D97-AF65-F5344CB8AC3E}">
        <p14:creationId xmlns:p14="http://schemas.microsoft.com/office/powerpoint/2010/main" val="3595754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Structure and parameter learning</a:t>
            </a:r>
            <a:endParaRPr lang="en-US" sz="3200" dirty="0"/>
          </a:p>
        </p:txBody>
      </p:sp>
      <p:sp>
        <p:nvSpPr>
          <p:cNvPr id="3" name="Content Placeholder 2"/>
          <p:cNvSpPr>
            <a:spLocks noGrp="1"/>
          </p:cNvSpPr>
          <p:nvPr>
            <p:ph idx="1"/>
          </p:nvPr>
        </p:nvSpPr>
        <p:spPr/>
        <p:txBody>
          <a:bodyPr>
            <a:normAutofit/>
          </a:bodyPr>
          <a:lstStyle/>
          <a:p>
            <a:pPr marL="0" indent="0" algn="ctr">
              <a:buNone/>
            </a:pPr>
            <a:r>
              <a:rPr lang="en-US" sz="2700" dirty="0"/>
              <a:t>Maximize </a:t>
            </a:r>
            <a:r>
              <a:rPr lang="en-US" sz="2700" dirty="0" smtClean="0"/>
              <a:t>Bayesian </a:t>
            </a:r>
            <a:r>
              <a:rPr lang="en-US" sz="2700" dirty="0"/>
              <a:t>Information </a:t>
            </a:r>
            <a:r>
              <a:rPr lang="en-US" sz="2700" dirty="0" smtClean="0"/>
              <a:t>Criterion</a:t>
            </a:r>
          </a:p>
        </p:txBody>
      </p:sp>
      <p:graphicFrame>
        <p:nvGraphicFramePr>
          <p:cNvPr id="4" name="Object 3"/>
          <p:cNvGraphicFramePr>
            <a:graphicFrameLocks noChangeAspect="1"/>
          </p:cNvGraphicFramePr>
          <p:nvPr>
            <p:extLst>
              <p:ext uri="{D42A27DB-BD31-4B8C-83A1-F6EECF244321}">
                <p14:modId xmlns:p14="http://schemas.microsoft.com/office/powerpoint/2010/main" val="1088545379"/>
              </p:ext>
            </p:extLst>
          </p:nvPr>
        </p:nvGraphicFramePr>
        <p:xfrm>
          <a:off x="2286000" y="2114550"/>
          <a:ext cx="4445000" cy="862013"/>
        </p:xfrm>
        <a:graphic>
          <a:graphicData uri="http://schemas.openxmlformats.org/presentationml/2006/ole">
            <mc:AlternateContent xmlns:mc="http://schemas.openxmlformats.org/markup-compatibility/2006">
              <mc:Choice xmlns:v="urn:schemas-microsoft-com:vml" Requires="v">
                <p:oleObj spid="_x0000_s4624" name="Equation" r:id="rId5" imgW="2032000" imgH="393700" progId="Equation.DSMT4">
                  <p:embed/>
                </p:oleObj>
              </mc:Choice>
              <mc:Fallback>
                <p:oleObj name="Equation" r:id="rId5" imgW="2032000" imgH="3937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2114550"/>
                        <a:ext cx="4445000" cy="86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3235550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normAutofit/>
          </a:bodyPr>
          <a:lstStyle/>
          <a:p>
            <a:r>
              <a:rPr lang="en-US" sz="3200" dirty="0" smtClean="0"/>
              <a:t>Structure and parameter learning</a:t>
            </a:r>
            <a:endParaRPr lang="en-US" sz="3200" dirty="0"/>
          </a:p>
        </p:txBody>
      </p:sp>
      <p:sp>
        <p:nvSpPr>
          <p:cNvPr id="3" name="Content Placeholder 2"/>
          <p:cNvSpPr>
            <a:spLocks noGrp="1"/>
          </p:cNvSpPr>
          <p:nvPr>
            <p:ph idx="1"/>
          </p:nvPr>
        </p:nvSpPr>
        <p:spPr/>
        <p:txBody>
          <a:bodyPr>
            <a:normAutofit/>
          </a:bodyPr>
          <a:lstStyle/>
          <a:p>
            <a:pPr marL="0" indent="0" algn="ctr">
              <a:buNone/>
            </a:pPr>
            <a:r>
              <a:rPr lang="en-US" sz="2700" dirty="0"/>
              <a:t>Maximize Bayesian Information </a:t>
            </a:r>
            <a:r>
              <a:rPr lang="en-US" sz="2700" dirty="0" smtClean="0"/>
              <a:t>Criterion</a:t>
            </a:r>
            <a:endParaRPr lang="en-US" sz="2700" dirty="0"/>
          </a:p>
        </p:txBody>
      </p:sp>
      <p:sp>
        <p:nvSpPr>
          <p:cNvPr id="8" name="TextBox 12"/>
          <p:cNvSpPr txBox="1">
            <a:spLocks noChangeArrowheads="1"/>
          </p:cNvSpPr>
          <p:nvPr/>
        </p:nvSpPr>
        <p:spPr bwMode="auto">
          <a:xfrm>
            <a:off x="3044826" y="2951024"/>
            <a:ext cx="300037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smtClean="0">
                <a:solidFill>
                  <a:srgbClr val="00B050"/>
                </a:solidFill>
                <a:latin typeface="Gill Sans MT" pitchFamily="34" charset="0"/>
              </a:rPr>
              <a:t>Likelihood term</a:t>
            </a:r>
          </a:p>
          <a:p>
            <a:pPr eaLnBrk="1" hangingPunct="1"/>
            <a:r>
              <a:rPr lang="en-US" sz="2800" i="1" dirty="0" smtClean="0">
                <a:solidFill>
                  <a:srgbClr val="00B050"/>
                </a:solidFill>
                <a:latin typeface="Times New Roman" pitchFamily="18" charset="0"/>
                <a:cs typeface="Times New Roman" pitchFamily="18" charset="0"/>
              </a:rPr>
              <a:t>  D</a:t>
            </a:r>
            <a:r>
              <a:rPr lang="en-US" sz="2400" dirty="0" smtClean="0">
                <a:solidFill>
                  <a:srgbClr val="00B050"/>
                </a:solidFill>
                <a:latin typeface="Gill Sans MT" pitchFamily="34" charset="0"/>
              </a:rPr>
              <a:t>:  training data</a:t>
            </a:r>
            <a:br>
              <a:rPr lang="en-US" sz="2400" dirty="0" smtClean="0">
                <a:solidFill>
                  <a:srgbClr val="00B050"/>
                </a:solidFill>
                <a:latin typeface="Gill Sans MT" pitchFamily="34" charset="0"/>
              </a:rPr>
            </a:br>
            <a:r>
              <a:rPr lang="en-US" sz="2400" dirty="0" smtClean="0">
                <a:solidFill>
                  <a:srgbClr val="00B050"/>
                </a:solidFill>
                <a:latin typeface="Gill Sans MT" pitchFamily="34" charset="0"/>
              </a:rPr>
              <a:t>  </a:t>
            </a:r>
            <a:r>
              <a:rPr lang="en-US" sz="2800" i="1" dirty="0" smtClean="0">
                <a:solidFill>
                  <a:srgbClr val="00B050"/>
                </a:solidFill>
                <a:latin typeface="Times New Roman" pitchFamily="18" charset="0"/>
                <a:cs typeface="Times New Roman" pitchFamily="18" charset="0"/>
              </a:rPr>
              <a:t>G</a:t>
            </a:r>
            <a:r>
              <a:rPr lang="en-US" sz="2400" dirty="0" smtClean="0">
                <a:solidFill>
                  <a:srgbClr val="00B050"/>
                </a:solidFill>
                <a:latin typeface="Gill Sans MT" pitchFamily="34" charset="0"/>
              </a:rPr>
              <a:t>:  graph structure</a:t>
            </a:r>
          </a:p>
          <a:p>
            <a:pPr eaLnBrk="1" hangingPunct="1"/>
            <a:r>
              <a:rPr lang="en-US" sz="2800" i="1" dirty="0" smtClean="0">
                <a:solidFill>
                  <a:srgbClr val="00B050"/>
                </a:solidFill>
                <a:latin typeface="Times New Roman" pitchFamily="18" charset="0"/>
                <a:cs typeface="Times New Roman" pitchFamily="18" charset="0"/>
              </a:rPr>
              <a:t>  </a:t>
            </a:r>
            <a:r>
              <a:rPr lang="el-GR" sz="2800" i="1" dirty="0" smtClean="0">
                <a:solidFill>
                  <a:srgbClr val="00B050"/>
                </a:solidFill>
                <a:latin typeface="Times New Roman" pitchFamily="18" charset="0"/>
                <a:cs typeface="Times New Roman" pitchFamily="18" charset="0"/>
              </a:rPr>
              <a:t>θ</a:t>
            </a:r>
            <a:r>
              <a:rPr lang="en-US" sz="2400" dirty="0" smtClean="0">
                <a:solidFill>
                  <a:srgbClr val="00B050"/>
                </a:solidFill>
                <a:latin typeface="Gill Sans MT" pitchFamily="34" charset="0"/>
              </a:rPr>
              <a:t>:</a:t>
            </a:r>
            <a:r>
              <a:rPr lang="el-GR" sz="2400" dirty="0" smtClean="0">
                <a:solidFill>
                  <a:srgbClr val="00B050"/>
                </a:solidFill>
                <a:latin typeface="Myriad Pro" pitchFamily="34" charset="0"/>
              </a:rPr>
              <a:t> </a:t>
            </a:r>
            <a:r>
              <a:rPr lang="en-US" sz="2400" dirty="0" smtClean="0">
                <a:solidFill>
                  <a:srgbClr val="00B050"/>
                </a:solidFill>
                <a:latin typeface="Myriad Pro" pitchFamily="34" charset="0"/>
              </a:rPr>
              <a:t>  </a:t>
            </a:r>
            <a:r>
              <a:rPr lang="en-US" sz="2400" dirty="0" smtClean="0">
                <a:solidFill>
                  <a:srgbClr val="00B050"/>
                </a:solidFill>
                <a:latin typeface="Gill Sans MT" pitchFamily="34" charset="0"/>
              </a:rPr>
              <a:t>CPT entries </a:t>
            </a:r>
            <a:endParaRPr lang="el-GR" sz="2400" dirty="0">
              <a:solidFill>
                <a:srgbClr val="00B050"/>
              </a:solidFill>
              <a:latin typeface="Myriad Pro" pitchFamily="34" charset="0"/>
            </a:endParaRPr>
          </a:p>
        </p:txBody>
      </p:sp>
      <p:sp>
        <p:nvSpPr>
          <p:cNvPr id="9" name="Rounded Rectangle 8"/>
          <p:cNvSpPr/>
          <p:nvPr/>
        </p:nvSpPr>
        <p:spPr>
          <a:xfrm>
            <a:off x="3255820" y="2303058"/>
            <a:ext cx="1979612" cy="500063"/>
          </a:xfrm>
          <a:prstGeom prst="round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graphicFrame>
        <p:nvGraphicFramePr>
          <p:cNvPr id="2" name="Object 1"/>
          <p:cNvGraphicFramePr>
            <a:graphicFrameLocks noChangeAspect="1"/>
          </p:cNvGraphicFramePr>
          <p:nvPr>
            <p:extLst>
              <p:ext uri="{D42A27DB-BD31-4B8C-83A1-F6EECF244321}">
                <p14:modId xmlns:p14="http://schemas.microsoft.com/office/powerpoint/2010/main" val="1614604767"/>
              </p:ext>
            </p:extLst>
          </p:nvPr>
        </p:nvGraphicFramePr>
        <p:xfrm>
          <a:off x="2286000" y="2114550"/>
          <a:ext cx="4445000" cy="862013"/>
        </p:xfrm>
        <a:graphic>
          <a:graphicData uri="http://schemas.openxmlformats.org/presentationml/2006/ole">
            <mc:AlternateContent xmlns:mc="http://schemas.openxmlformats.org/markup-compatibility/2006">
              <mc:Choice xmlns:v="urn:schemas-microsoft-com:vml" Requires="v">
                <p:oleObj spid="_x0000_s3603" name="Equation" r:id="rId4" imgW="2031840" imgH="393480" progId="Equation.DSMT4">
                  <p:embed/>
                </p:oleObj>
              </mc:Choice>
              <mc:Fallback>
                <p:oleObj name="Equation" r:id="rId4" imgW="2031840" imgH="39348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114550"/>
                        <a:ext cx="4445000" cy="86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84386846"/>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925080092"/>
              </p:ext>
            </p:extLst>
          </p:nvPr>
        </p:nvGraphicFramePr>
        <p:xfrm>
          <a:off x="2286000" y="2114550"/>
          <a:ext cx="4445000" cy="862013"/>
        </p:xfrm>
        <a:graphic>
          <a:graphicData uri="http://schemas.openxmlformats.org/presentationml/2006/ole">
            <mc:AlternateContent xmlns:mc="http://schemas.openxmlformats.org/markup-compatibility/2006">
              <mc:Choice xmlns:v="urn:schemas-microsoft-com:vml" Requires="v">
                <p:oleObj spid="_x0000_s5646" name="Equation" r:id="rId4" imgW="2032000" imgH="393700" progId="Equation.DSMT4">
                  <p:embed/>
                </p:oleObj>
              </mc:Choice>
              <mc:Fallback>
                <p:oleObj name="Equation" r:id="rId4" imgW="2032000" imgH="3937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114550"/>
                        <a:ext cx="4445000" cy="86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Box 12"/>
          <p:cNvSpPr txBox="1">
            <a:spLocks noChangeArrowheads="1"/>
          </p:cNvSpPr>
          <p:nvPr/>
        </p:nvSpPr>
        <p:spPr bwMode="auto">
          <a:xfrm>
            <a:off x="3962400" y="3047822"/>
            <a:ext cx="472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smtClean="0">
                <a:solidFill>
                  <a:srgbClr val="00B050"/>
                </a:solidFill>
                <a:latin typeface="Gill Sans MT" pitchFamily="34" charset="0"/>
              </a:rPr>
              <a:t>Penalize model complexity</a:t>
            </a:r>
          </a:p>
          <a:p>
            <a:pPr eaLnBrk="1" hangingPunct="1"/>
            <a:r>
              <a:rPr lang="en-US" sz="2800" i="1" dirty="0" smtClean="0">
                <a:solidFill>
                  <a:srgbClr val="00B050"/>
                </a:solidFill>
                <a:latin typeface="Times New Roman" pitchFamily="18" charset="0"/>
                <a:cs typeface="Times New Roman" pitchFamily="18" charset="0"/>
              </a:rPr>
              <a:t>  v</a:t>
            </a:r>
            <a:r>
              <a:rPr lang="en-US" sz="2400" b="1" dirty="0" smtClean="0">
                <a:solidFill>
                  <a:srgbClr val="00B050"/>
                </a:solidFill>
                <a:latin typeface="Gill Sans MT" pitchFamily="34" charset="0"/>
              </a:rPr>
              <a:t>:   </a:t>
            </a:r>
            <a:r>
              <a:rPr lang="en-US" sz="2400" dirty="0" smtClean="0">
                <a:solidFill>
                  <a:srgbClr val="00B050"/>
                </a:solidFill>
                <a:latin typeface="Gill Sans MT" pitchFamily="34" charset="0"/>
              </a:rPr>
              <a:t># of independent CPT entries</a:t>
            </a:r>
            <a:br>
              <a:rPr lang="en-US" sz="2400" dirty="0" smtClean="0">
                <a:solidFill>
                  <a:srgbClr val="00B050"/>
                </a:solidFill>
                <a:latin typeface="Gill Sans MT" pitchFamily="34" charset="0"/>
              </a:rPr>
            </a:br>
            <a:r>
              <a:rPr lang="en-US" sz="2400" dirty="0" smtClean="0">
                <a:solidFill>
                  <a:srgbClr val="00B050"/>
                </a:solidFill>
                <a:latin typeface="Gill Sans MT" pitchFamily="34" charset="0"/>
              </a:rPr>
              <a:t>  </a:t>
            </a:r>
            <a:r>
              <a:rPr lang="en-US" sz="2800" i="1" dirty="0" smtClean="0">
                <a:solidFill>
                  <a:srgbClr val="00B050"/>
                </a:solidFill>
                <a:latin typeface="Times New Roman" pitchFamily="18" charset="0"/>
                <a:cs typeface="Times New Roman" pitchFamily="18" charset="0"/>
              </a:rPr>
              <a:t>n</a:t>
            </a:r>
            <a:r>
              <a:rPr lang="en-US" sz="2400" b="1" dirty="0" smtClean="0">
                <a:solidFill>
                  <a:srgbClr val="00B050"/>
                </a:solidFill>
                <a:latin typeface="Gill Sans MT" pitchFamily="34" charset="0"/>
              </a:rPr>
              <a:t>:   </a:t>
            </a:r>
            <a:r>
              <a:rPr lang="en-US" sz="2400" dirty="0" smtClean="0">
                <a:solidFill>
                  <a:srgbClr val="00B050"/>
                </a:solidFill>
                <a:latin typeface="Gill Sans MT" pitchFamily="34" charset="0"/>
              </a:rPr>
              <a:t># of training shapes</a:t>
            </a:r>
            <a:endParaRPr lang="el-GR" sz="2400" dirty="0">
              <a:solidFill>
                <a:srgbClr val="00B050"/>
              </a:solidFill>
              <a:latin typeface="Myriad Pro" pitchFamily="34" charset="0"/>
            </a:endParaRPr>
          </a:p>
        </p:txBody>
      </p:sp>
      <p:sp>
        <p:nvSpPr>
          <p:cNvPr id="9" name="Rounded Rectangle 8"/>
          <p:cNvSpPr/>
          <p:nvPr/>
        </p:nvSpPr>
        <p:spPr>
          <a:xfrm>
            <a:off x="5539740" y="2114550"/>
            <a:ext cx="1219200" cy="838200"/>
          </a:xfrm>
          <a:prstGeom prst="round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2" name="Title 1"/>
          <p:cNvSpPr>
            <a:spLocks noGrp="1"/>
          </p:cNvSpPr>
          <p:nvPr>
            <p:ph type="title"/>
          </p:nvPr>
        </p:nvSpPr>
        <p:spPr/>
        <p:txBody>
          <a:bodyPr>
            <a:normAutofit/>
          </a:bodyPr>
          <a:lstStyle/>
          <a:p>
            <a:r>
              <a:rPr lang="en-US" sz="3200" dirty="0" smtClean="0"/>
              <a:t>Structure and parameter learning</a:t>
            </a:r>
            <a:endParaRPr lang="en-US" sz="3200" dirty="0"/>
          </a:p>
        </p:txBody>
      </p:sp>
      <p:sp>
        <p:nvSpPr>
          <p:cNvPr id="11" name="Content Placeholder 2"/>
          <p:cNvSpPr>
            <a:spLocks noGrp="1"/>
          </p:cNvSpPr>
          <p:nvPr>
            <p:ph idx="1"/>
          </p:nvPr>
        </p:nvSpPr>
        <p:spPr/>
        <p:txBody>
          <a:bodyPr>
            <a:normAutofit/>
          </a:bodyPr>
          <a:lstStyle/>
          <a:p>
            <a:pPr marL="0" indent="0" algn="ctr">
              <a:buNone/>
            </a:pPr>
            <a:r>
              <a:rPr lang="en-US" sz="2700" dirty="0"/>
              <a:t>Maximize Bayesian Information </a:t>
            </a:r>
            <a:r>
              <a:rPr lang="en-US" sz="2700" dirty="0" smtClean="0"/>
              <a:t>Criterion</a:t>
            </a:r>
            <a:endParaRPr lang="en-US" sz="2700" dirty="0"/>
          </a:p>
        </p:txBody>
      </p:sp>
    </p:spTree>
    <p:extLst>
      <p:ext uri="{BB962C8B-B14F-4D97-AF65-F5344CB8AC3E}">
        <p14:creationId xmlns:p14="http://schemas.microsoft.com/office/powerpoint/2010/main" val="2930998982"/>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mn-lt"/>
                <a:ea typeface="+mn-ea"/>
                <a:cs typeface="+mn-cs"/>
              </a:rPr>
              <a:t>Outline</a:t>
            </a:r>
          </a:p>
        </p:txBody>
      </p:sp>
      <p:sp>
        <p:nvSpPr>
          <p:cNvPr id="3" name="Content Placeholder 2"/>
          <p:cNvSpPr>
            <a:spLocks noGrp="1"/>
          </p:cNvSpPr>
          <p:nvPr>
            <p:ph idx="1"/>
          </p:nvPr>
        </p:nvSpPr>
        <p:spPr>
          <a:xfrm>
            <a:off x="457200" y="1200151"/>
            <a:ext cx="8382000" cy="3394472"/>
          </a:xfrm>
        </p:spPr>
        <p:txBody>
          <a:bodyPr>
            <a:normAutofit/>
          </a:bodyPr>
          <a:lstStyle/>
          <a:p>
            <a:pPr marL="514350" indent="-514350">
              <a:lnSpc>
                <a:spcPct val="150000"/>
              </a:lnSpc>
              <a:buFont typeface="+mj-lt"/>
              <a:buAutoNum type="arabicPeriod"/>
            </a:pPr>
            <a:r>
              <a:rPr lang="en-US" sz="3000" dirty="0" smtClean="0">
                <a:solidFill>
                  <a:schemeClr val="bg1">
                    <a:lumMod val="65000"/>
                  </a:schemeClr>
                </a:solidFill>
              </a:rPr>
              <a:t>Probabilistic model definition</a:t>
            </a:r>
          </a:p>
          <a:p>
            <a:pPr marL="514350" indent="-514350">
              <a:lnSpc>
                <a:spcPct val="150000"/>
              </a:lnSpc>
              <a:buFont typeface="+mj-lt"/>
              <a:buAutoNum type="arabicPeriod"/>
            </a:pPr>
            <a:r>
              <a:rPr lang="en-US" sz="3000" dirty="0">
                <a:solidFill>
                  <a:schemeClr val="bg1">
                    <a:lumMod val="65000"/>
                  </a:schemeClr>
                </a:solidFill>
              </a:rPr>
              <a:t>Learning</a:t>
            </a:r>
          </a:p>
          <a:p>
            <a:pPr marL="514350" indent="-514350">
              <a:lnSpc>
                <a:spcPct val="150000"/>
              </a:lnSpc>
              <a:buFont typeface="+mj-lt"/>
              <a:buAutoNum type="arabicPeriod"/>
            </a:pPr>
            <a:r>
              <a:rPr lang="en-US" sz="3000" b="1" dirty="0" smtClean="0"/>
              <a:t>Inference</a:t>
            </a:r>
          </a:p>
          <a:p>
            <a:pPr marL="514350" indent="-514350">
              <a:lnSpc>
                <a:spcPct val="150000"/>
              </a:lnSpc>
              <a:buFont typeface="+mj-lt"/>
              <a:buAutoNum type="arabicPeriod"/>
            </a:pPr>
            <a:r>
              <a:rPr lang="en-US" sz="3000" dirty="0" smtClean="0"/>
              <a:t>Results</a:t>
            </a:r>
          </a:p>
          <a:p>
            <a:pPr>
              <a:lnSpc>
                <a:spcPct val="150000"/>
              </a:lnSpc>
            </a:pPr>
            <a:endParaRPr lang="en-US" sz="4000" dirty="0"/>
          </a:p>
        </p:txBody>
      </p:sp>
    </p:spTree>
    <p:custDataLst>
      <p:tags r:id="rId1"/>
    </p:custDataLst>
    <p:extLst>
      <p:ext uri="{BB962C8B-B14F-4D97-AF65-F5344CB8AC3E}">
        <p14:creationId xmlns:p14="http://schemas.microsoft.com/office/powerpoint/2010/main" val="1290675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Inference</a:t>
            </a:r>
          </a:p>
        </p:txBody>
      </p:sp>
      <p:sp>
        <p:nvSpPr>
          <p:cNvPr id="12" name="Rectangle 11"/>
          <p:cNvSpPr/>
          <p:nvPr/>
        </p:nvSpPr>
        <p:spPr>
          <a:xfrm>
            <a:off x="76200" y="1676400"/>
            <a:ext cx="1143000" cy="23622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352" y="1962150"/>
            <a:ext cx="769465"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7552128"/>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0592" y="1504950"/>
            <a:ext cx="3925408" cy="291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200" dirty="0" smtClean="0"/>
              <a:t>Inference</a:t>
            </a:r>
            <a:endParaRPr lang="en-US" sz="3200" dirty="0"/>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868" y="1962150"/>
            <a:ext cx="769465"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Arrow Connector 12"/>
          <p:cNvCxnSpPr/>
          <p:nvPr/>
        </p:nvCxnSpPr>
        <p:spPr bwMode="auto">
          <a:xfrm>
            <a:off x="1475285" y="2800350"/>
            <a:ext cx="1046783" cy="0"/>
          </a:xfrm>
          <a:prstGeom prst="straightConnector1">
            <a:avLst/>
          </a:prstGeom>
          <a:solidFill>
            <a:schemeClr val="accent1"/>
          </a:solidFill>
          <a:ln w="127000" cap="flat" cmpd="sng" algn="ctr">
            <a:solidFill>
              <a:srgbClr val="0070C0"/>
            </a:solidFill>
            <a:prstDash val="solid"/>
            <a:miter lim="800000"/>
            <a:headEnd type="none" w="med" len="med"/>
            <a:tailEnd type="triangle" w="med" len="sm"/>
          </a:ln>
          <a:effectLst>
            <a:outerShdw blurRad="50800" dist="38100" dir="2700000" algn="tl" rotWithShape="0">
              <a:prstClr val="black">
                <a:alpha val="40000"/>
              </a:prstClr>
            </a:outerShdw>
          </a:effectLst>
        </p:spPr>
      </p:cxnSp>
      <p:sp>
        <p:nvSpPr>
          <p:cNvPr id="15" name="Rectangle 14"/>
          <p:cNvSpPr/>
          <p:nvPr/>
        </p:nvSpPr>
        <p:spPr>
          <a:xfrm>
            <a:off x="457202" y="1885950"/>
            <a:ext cx="921865" cy="20574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6" name="TextBox 15"/>
          <p:cNvSpPr txBox="1"/>
          <p:nvPr/>
        </p:nvSpPr>
        <p:spPr>
          <a:xfrm>
            <a:off x="1379066" y="1809751"/>
            <a:ext cx="1219200" cy="800219"/>
          </a:xfrm>
          <a:prstGeom prst="rect">
            <a:avLst/>
          </a:prstGeom>
          <a:noFill/>
        </p:spPr>
        <p:txBody>
          <a:bodyPr wrap="square" rtlCol="0">
            <a:spAutoFit/>
          </a:bodyPr>
          <a:lstStyle/>
          <a:p>
            <a:pPr algn="ctr" fontAlgn="base">
              <a:spcBef>
                <a:spcPct val="0"/>
              </a:spcBef>
              <a:spcAft>
                <a:spcPct val="0"/>
              </a:spcAft>
            </a:pPr>
            <a:r>
              <a:rPr lang="en-US" sz="2200" i="1" dirty="0" smtClean="0">
                <a:solidFill>
                  <a:srgbClr val="00B050"/>
                </a:solidFill>
                <a:latin typeface="Myriad Pro" pitchFamily="34" charset="0"/>
                <a:cs typeface="Arial" charset="0"/>
              </a:rPr>
              <a:t>Evidence</a:t>
            </a:r>
            <a:br>
              <a:rPr lang="en-US" sz="2200" i="1" dirty="0" smtClean="0">
                <a:solidFill>
                  <a:srgbClr val="00B050"/>
                </a:solidFill>
                <a:latin typeface="Myriad Pro" pitchFamily="34" charset="0"/>
                <a:cs typeface="Arial" charset="0"/>
              </a:rPr>
            </a:br>
            <a:r>
              <a:rPr lang="en-US" sz="2400" b="1" i="1" dirty="0" err="1" smtClean="0">
                <a:solidFill>
                  <a:srgbClr val="00B050"/>
                </a:solidFill>
                <a:latin typeface="Times New Roman" pitchFamily="18" charset="0"/>
                <a:cs typeface="Times New Roman" pitchFamily="18" charset="0"/>
              </a:rPr>
              <a:t>X</a:t>
            </a:r>
            <a:r>
              <a:rPr lang="en-US" sz="2400" i="1" baseline="-25000" dirty="0" err="1" smtClean="0">
                <a:solidFill>
                  <a:srgbClr val="00B050"/>
                </a:solidFill>
                <a:latin typeface="Times New Roman" pitchFamily="18" charset="0"/>
                <a:cs typeface="Times New Roman" pitchFamily="18" charset="0"/>
              </a:rPr>
              <a:t>e</a:t>
            </a:r>
            <a:r>
              <a:rPr lang="en-US" sz="2400" b="1" i="1" dirty="0" smtClean="0">
                <a:solidFill>
                  <a:srgbClr val="00B050"/>
                </a:solidFill>
                <a:latin typeface="Times New Roman" pitchFamily="18" charset="0"/>
                <a:cs typeface="Times New Roman" pitchFamily="18" charset="0"/>
              </a:rPr>
              <a:t>= e</a:t>
            </a:r>
            <a:endParaRPr lang="en-US" sz="2400" b="1" i="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4142747960"/>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0592" y="1504950"/>
            <a:ext cx="3925408" cy="291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5913474" y="2190751"/>
            <a:ext cx="3001926" cy="461665"/>
          </a:xfrm>
          <a:prstGeom prst="rect">
            <a:avLst/>
          </a:prstGeom>
          <a:noFill/>
        </p:spPr>
        <p:txBody>
          <a:bodyPr wrap="square" rtlCol="0">
            <a:spAutoFit/>
          </a:bodyPr>
          <a:lstStyle/>
          <a:p>
            <a:pPr algn="ctr" fontAlgn="base">
              <a:spcBef>
                <a:spcPct val="0"/>
              </a:spcBef>
              <a:spcAft>
                <a:spcPct val="0"/>
              </a:spcAft>
            </a:pPr>
            <a:r>
              <a:rPr lang="en-US" sz="2400" dirty="0" smtClean="0">
                <a:solidFill>
                  <a:schemeClr val="accent5">
                    <a:lumMod val="50000"/>
                  </a:schemeClr>
                </a:solidFill>
                <a:latin typeface="Times New Roman" pitchFamily="18" charset="0"/>
                <a:cs typeface="Times New Roman" pitchFamily="18" charset="0"/>
              </a:rPr>
              <a:t>P(</a:t>
            </a:r>
            <a:r>
              <a:rPr lang="en-US" sz="2400" i="1" dirty="0" smtClean="0">
                <a:solidFill>
                  <a:schemeClr val="accent5">
                    <a:lumMod val="50000"/>
                  </a:schemeClr>
                </a:solidFill>
                <a:latin typeface="Times New Roman" pitchFamily="18" charset="0"/>
                <a:cs typeface="Times New Roman" pitchFamily="18" charset="0"/>
              </a:rPr>
              <a:t>              | </a:t>
            </a:r>
            <a:r>
              <a:rPr lang="en-US" sz="2400" b="1" i="1" dirty="0" err="1" smtClean="0">
                <a:solidFill>
                  <a:srgbClr val="00B050"/>
                </a:solidFill>
                <a:latin typeface="Times New Roman" pitchFamily="18" charset="0"/>
                <a:cs typeface="Times New Roman" pitchFamily="18" charset="0"/>
              </a:rPr>
              <a:t>X</a:t>
            </a:r>
            <a:r>
              <a:rPr lang="en-US" sz="2400" i="1" baseline="-25000" dirty="0" err="1" smtClean="0">
                <a:solidFill>
                  <a:srgbClr val="00B050"/>
                </a:solidFill>
                <a:latin typeface="Times New Roman" pitchFamily="18" charset="0"/>
                <a:cs typeface="Times New Roman" pitchFamily="18" charset="0"/>
              </a:rPr>
              <a:t>e</a:t>
            </a:r>
            <a:r>
              <a:rPr lang="en-US" sz="2400" i="1" baseline="-25000" dirty="0" smtClean="0">
                <a:solidFill>
                  <a:srgbClr val="00B050"/>
                </a:solidFill>
                <a:latin typeface="Times New Roman" pitchFamily="18" charset="0"/>
                <a:cs typeface="Times New Roman" pitchFamily="18" charset="0"/>
              </a:rPr>
              <a:t> </a:t>
            </a:r>
            <a:r>
              <a:rPr lang="en-US" sz="2400" i="1" dirty="0" smtClean="0">
                <a:solidFill>
                  <a:srgbClr val="00B050"/>
                </a:solidFill>
                <a:latin typeface="Times New Roman" pitchFamily="18" charset="0"/>
                <a:cs typeface="Times New Roman" pitchFamily="18" charset="0"/>
              </a:rPr>
              <a:t>=</a:t>
            </a:r>
            <a:r>
              <a:rPr lang="en-US" sz="2400" b="1" i="1" dirty="0" smtClean="0">
                <a:solidFill>
                  <a:srgbClr val="00B050"/>
                </a:solidFill>
                <a:latin typeface="Times New Roman" pitchFamily="18" charset="0"/>
                <a:cs typeface="Times New Roman" pitchFamily="18" charset="0"/>
              </a:rPr>
              <a:t> e</a:t>
            </a:r>
            <a:r>
              <a:rPr lang="en-US" sz="2400" dirty="0" smtClean="0">
                <a:solidFill>
                  <a:schemeClr val="accent5">
                    <a:lumMod val="50000"/>
                  </a:schemeClr>
                </a:solidFill>
                <a:latin typeface="Times New Roman" pitchFamily="18" charset="0"/>
                <a:cs typeface="Times New Roman" pitchFamily="18" charset="0"/>
              </a:rPr>
              <a:t>)</a:t>
            </a:r>
            <a:r>
              <a:rPr lang="en-US" sz="2400" i="1" dirty="0" smtClean="0">
                <a:solidFill>
                  <a:schemeClr val="accent5">
                    <a:lumMod val="50000"/>
                  </a:schemeClr>
                </a:solidFill>
                <a:latin typeface="Times New Roman" pitchFamily="18" charset="0"/>
                <a:cs typeface="Times New Roman" pitchFamily="18" charset="0"/>
              </a:rPr>
              <a:t> </a:t>
            </a:r>
            <a:r>
              <a:rPr lang="en-US" sz="2400" b="1" dirty="0" smtClean="0">
                <a:solidFill>
                  <a:schemeClr val="accent5">
                    <a:lumMod val="50000"/>
                  </a:schemeClr>
                </a:solidFill>
                <a:latin typeface="Times New Roman" pitchFamily="18" charset="0"/>
                <a:cs typeface="Times New Roman" pitchFamily="18" charset="0"/>
              </a:rPr>
              <a:t>?</a:t>
            </a:r>
          </a:p>
        </p:txBody>
      </p:sp>
      <p:sp>
        <p:nvSpPr>
          <p:cNvPr id="2" name="Title 1"/>
          <p:cNvSpPr>
            <a:spLocks noGrp="1"/>
          </p:cNvSpPr>
          <p:nvPr>
            <p:ph type="title"/>
          </p:nvPr>
        </p:nvSpPr>
        <p:spPr/>
        <p:txBody>
          <a:bodyPr>
            <a:normAutofit/>
          </a:bodyPr>
          <a:lstStyle/>
          <a:p>
            <a:r>
              <a:rPr lang="en-US" sz="3200" dirty="0"/>
              <a:t>Inference</a:t>
            </a:r>
          </a:p>
        </p:txBody>
      </p:sp>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3837" y="2387093"/>
            <a:ext cx="1043763" cy="175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868" y="1962150"/>
            <a:ext cx="769465"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Arrow Connector 17"/>
          <p:cNvCxnSpPr/>
          <p:nvPr/>
        </p:nvCxnSpPr>
        <p:spPr bwMode="auto">
          <a:xfrm>
            <a:off x="1475285" y="2800350"/>
            <a:ext cx="1046783" cy="0"/>
          </a:xfrm>
          <a:prstGeom prst="straightConnector1">
            <a:avLst/>
          </a:prstGeom>
          <a:solidFill>
            <a:schemeClr val="accent1"/>
          </a:solidFill>
          <a:ln w="127000" cap="flat" cmpd="sng" algn="ctr">
            <a:solidFill>
              <a:srgbClr val="0070C0"/>
            </a:solidFill>
            <a:prstDash val="solid"/>
            <a:miter lim="800000"/>
            <a:headEnd type="none" w="med" len="med"/>
            <a:tailEnd type="triangle" w="med" len="sm"/>
          </a:ln>
          <a:effectLst>
            <a:outerShdw blurRad="50800" dist="38100" dir="2700000" algn="tl" rotWithShape="0">
              <a:prstClr val="black">
                <a:alpha val="40000"/>
              </a:prstClr>
            </a:outerShdw>
          </a:effectLst>
        </p:spPr>
      </p:cxnSp>
      <p:sp>
        <p:nvSpPr>
          <p:cNvPr id="19" name="Rectangle 18"/>
          <p:cNvSpPr/>
          <p:nvPr/>
        </p:nvSpPr>
        <p:spPr>
          <a:xfrm>
            <a:off x="457202" y="1885950"/>
            <a:ext cx="921865" cy="20574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20" name="TextBox 19"/>
          <p:cNvSpPr txBox="1"/>
          <p:nvPr/>
        </p:nvSpPr>
        <p:spPr>
          <a:xfrm>
            <a:off x="1379066" y="1809751"/>
            <a:ext cx="1219200" cy="800219"/>
          </a:xfrm>
          <a:prstGeom prst="rect">
            <a:avLst/>
          </a:prstGeom>
          <a:noFill/>
        </p:spPr>
        <p:txBody>
          <a:bodyPr wrap="square" rtlCol="0">
            <a:spAutoFit/>
          </a:bodyPr>
          <a:lstStyle/>
          <a:p>
            <a:pPr algn="ctr" fontAlgn="base">
              <a:spcBef>
                <a:spcPct val="0"/>
              </a:spcBef>
              <a:spcAft>
                <a:spcPct val="0"/>
              </a:spcAft>
            </a:pPr>
            <a:r>
              <a:rPr lang="en-US" sz="2200" i="1" dirty="0" smtClean="0">
                <a:solidFill>
                  <a:srgbClr val="00B050"/>
                </a:solidFill>
                <a:latin typeface="Myriad Pro" pitchFamily="34" charset="0"/>
                <a:cs typeface="Arial" charset="0"/>
              </a:rPr>
              <a:t>Evidence</a:t>
            </a:r>
            <a:br>
              <a:rPr lang="en-US" sz="2200" i="1" dirty="0" smtClean="0">
                <a:solidFill>
                  <a:srgbClr val="00B050"/>
                </a:solidFill>
                <a:latin typeface="Myriad Pro" pitchFamily="34" charset="0"/>
                <a:cs typeface="Arial" charset="0"/>
              </a:rPr>
            </a:br>
            <a:r>
              <a:rPr lang="en-US" sz="2400" b="1" i="1" dirty="0" err="1" smtClean="0">
                <a:solidFill>
                  <a:srgbClr val="00B050"/>
                </a:solidFill>
                <a:latin typeface="Times New Roman" pitchFamily="18" charset="0"/>
                <a:cs typeface="Times New Roman" pitchFamily="18" charset="0"/>
              </a:rPr>
              <a:t>X</a:t>
            </a:r>
            <a:r>
              <a:rPr lang="en-US" sz="2400" i="1" baseline="-25000" dirty="0" err="1" smtClean="0">
                <a:solidFill>
                  <a:srgbClr val="00B050"/>
                </a:solidFill>
                <a:latin typeface="Times New Roman" pitchFamily="18" charset="0"/>
                <a:cs typeface="Times New Roman" pitchFamily="18" charset="0"/>
              </a:rPr>
              <a:t>e</a:t>
            </a:r>
            <a:r>
              <a:rPr lang="en-US" sz="2400" b="1" i="1" dirty="0" smtClean="0">
                <a:solidFill>
                  <a:srgbClr val="00B050"/>
                </a:solidFill>
                <a:latin typeface="Times New Roman" pitchFamily="18" charset="0"/>
                <a:cs typeface="Times New Roman" pitchFamily="18" charset="0"/>
              </a:rPr>
              <a:t>= e</a:t>
            </a:r>
            <a:endParaRPr lang="en-US" sz="2400" b="1" i="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2113536502"/>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0592" y="1504950"/>
            <a:ext cx="3925408" cy="291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200" dirty="0"/>
              <a:t>Inference</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868" y="1962150"/>
            <a:ext cx="769465"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bwMode="auto">
          <a:xfrm>
            <a:off x="1475285" y="2800350"/>
            <a:ext cx="1046783" cy="0"/>
          </a:xfrm>
          <a:prstGeom prst="straightConnector1">
            <a:avLst/>
          </a:prstGeom>
          <a:solidFill>
            <a:schemeClr val="accent1"/>
          </a:solidFill>
          <a:ln w="127000" cap="flat" cmpd="sng" algn="ctr">
            <a:solidFill>
              <a:srgbClr val="0070C0"/>
            </a:solidFill>
            <a:prstDash val="solid"/>
            <a:miter lim="800000"/>
            <a:headEnd type="none" w="med" len="med"/>
            <a:tailEnd type="triangle" w="med" len="sm"/>
          </a:ln>
          <a:effectLst>
            <a:outerShdw blurRad="50800" dist="38100" dir="2700000" algn="tl" rotWithShape="0">
              <a:prstClr val="black">
                <a:alpha val="40000"/>
              </a:prstClr>
            </a:outerShdw>
          </a:effectLst>
        </p:spPr>
      </p:cxnSp>
      <p:sp>
        <p:nvSpPr>
          <p:cNvPr id="12" name="Rectangle 11"/>
          <p:cNvSpPr/>
          <p:nvPr/>
        </p:nvSpPr>
        <p:spPr>
          <a:xfrm>
            <a:off x="457202" y="1885950"/>
            <a:ext cx="921865" cy="20574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5" name="TextBox 14"/>
          <p:cNvSpPr txBox="1"/>
          <p:nvPr/>
        </p:nvSpPr>
        <p:spPr>
          <a:xfrm>
            <a:off x="5824816" y="2190751"/>
            <a:ext cx="3014384" cy="984885"/>
          </a:xfrm>
          <a:prstGeom prst="rect">
            <a:avLst/>
          </a:prstGeom>
          <a:noFill/>
        </p:spPr>
        <p:txBody>
          <a:bodyPr wrap="square" rtlCol="0">
            <a:spAutoFit/>
          </a:bodyPr>
          <a:lstStyle/>
          <a:p>
            <a:pPr algn="ctr" fontAlgn="base">
              <a:spcBef>
                <a:spcPct val="0"/>
              </a:spcBef>
              <a:spcAft>
                <a:spcPct val="0"/>
              </a:spcAft>
            </a:pPr>
            <a:r>
              <a:rPr lang="en-US" sz="2400" i="1" dirty="0" smtClean="0">
                <a:solidFill>
                  <a:schemeClr val="accent5">
                    <a:lumMod val="50000"/>
                  </a:schemeClr>
                </a:solidFill>
                <a:latin typeface="Times New Roman" pitchFamily="18" charset="0"/>
                <a:cs typeface="Times New Roman" pitchFamily="18" charset="0"/>
              </a:rPr>
              <a:t> </a:t>
            </a:r>
            <a:r>
              <a:rPr lang="en-US" sz="2400" dirty="0" smtClean="0">
                <a:solidFill>
                  <a:schemeClr val="accent5">
                    <a:lumMod val="50000"/>
                  </a:schemeClr>
                </a:solidFill>
                <a:latin typeface="Times New Roman" pitchFamily="18" charset="0"/>
                <a:cs typeface="Times New Roman" pitchFamily="18" charset="0"/>
              </a:rPr>
              <a:t>P(</a:t>
            </a:r>
            <a:r>
              <a:rPr lang="en-US" sz="2400" i="1" dirty="0" smtClean="0">
                <a:solidFill>
                  <a:schemeClr val="accent5">
                    <a:lumMod val="50000"/>
                  </a:schemeClr>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X</a:t>
            </a:r>
            <a:r>
              <a:rPr lang="en-US" sz="2400" i="1" baseline="-25000" dirty="0" err="1" smtClean="0">
                <a:solidFill>
                  <a:srgbClr val="FF0000"/>
                </a:solidFill>
                <a:latin typeface="Times New Roman" pitchFamily="18" charset="0"/>
                <a:cs typeface="Times New Roman" pitchFamily="18" charset="0"/>
              </a:rPr>
              <a:t>q</a:t>
            </a:r>
            <a:r>
              <a:rPr lang="en-US" sz="2400" i="1" dirty="0" smtClean="0">
                <a:solidFill>
                  <a:srgbClr val="FF0000"/>
                </a:solidFill>
                <a:latin typeface="Times New Roman" pitchFamily="18" charset="0"/>
                <a:cs typeface="Times New Roman" pitchFamily="18" charset="0"/>
              </a:rPr>
              <a:t> </a:t>
            </a:r>
            <a:r>
              <a:rPr lang="en-US" sz="2400" b="1" i="1" dirty="0" smtClean="0">
                <a:solidFill>
                  <a:srgbClr val="FF0000"/>
                </a:solidFill>
                <a:latin typeface="Times New Roman" pitchFamily="18" charset="0"/>
                <a:cs typeface="Times New Roman" pitchFamily="18" charset="0"/>
              </a:rPr>
              <a:t>= q</a:t>
            </a:r>
            <a:r>
              <a:rPr lang="en-US" sz="2400" i="1" dirty="0" smtClean="0">
                <a:solidFill>
                  <a:srgbClr val="FF0000"/>
                </a:solidFill>
                <a:latin typeface="Times New Roman" pitchFamily="18" charset="0"/>
                <a:cs typeface="Times New Roman" pitchFamily="18" charset="0"/>
              </a:rPr>
              <a:t>  </a:t>
            </a:r>
            <a:r>
              <a:rPr lang="en-US" sz="2400" i="1" dirty="0" smtClean="0">
                <a:solidFill>
                  <a:schemeClr val="accent5">
                    <a:lumMod val="50000"/>
                  </a:schemeClr>
                </a:solidFill>
                <a:latin typeface="Times New Roman" pitchFamily="18" charset="0"/>
                <a:cs typeface="Times New Roman" pitchFamily="18" charset="0"/>
              </a:rPr>
              <a:t>|  </a:t>
            </a:r>
            <a:r>
              <a:rPr lang="en-US" sz="2400" b="1" i="1" dirty="0" err="1" smtClean="0">
                <a:solidFill>
                  <a:srgbClr val="00B050"/>
                </a:solidFill>
                <a:latin typeface="Times New Roman" pitchFamily="18" charset="0"/>
                <a:cs typeface="Times New Roman" pitchFamily="18" charset="0"/>
              </a:rPr>
              <a:t>X</a:t>
            </a:r>
            <a:r>
              <a:rPr lang="en-US" sz="2400" i="1" baseline="-25000" dirty="0" err="1" smtClean="0">
                <a:solidFill>
                  <a:srgbClr val="00B050"/>
                </a:solidFill>
                <a:latin typeface="Times New Roman" pitchFamily="18" charset="0"/>
                <a:cs typeface="Times New Roman" pitchFamily="18" charset="0"/>
              </a:rPr>
              <a:t>e</a:t>
            </a:r>
            <a:r>
              <a:rPr lang="en-US" sz="2400" i="1" baseline="-25000" dirty="0" smtClean="0">
                <a:solidFill>
                  <a:srgbClr val="00B050"/>
                </a:solidFill>
                <a:latin typeface="Times New Roman" pitchFamily="18" charset="0"/>
                <a:cs typeface="Times New Roman" pitchFamily="18" charset="0"/>
              </a:rPr>
              <a:t> </a:t>
            </a:r>
            <a:r>
              <a:rPr lang="en-US" sz="2400" b="1" i="1" dirty="0" smtClean="0">
                <a:solidFill>
                  <a:srgbClr val="00B050"/>
                </a:solidFill>
                <a:latin typeface="Times New Roman" pitchFamily="18" charset="0"/>
                <a:cs typeface="Times New Roman" pitchFamily="18" charset="0"/>
              </a:rPr>
              <a:t>= e </a:t>
            </a:r>
            <a:r>
              <a:rPr lang="en-US" sz="2400" dirty="0" smtClean="0">
                <a:solidFill>
                  <a:schemeClr val="accent5">
                    <a:lumMod val="50000"/>
                  </a:schemeClr>
                </a:solidFill>
                <a:latin typeface="Times New Roman" pitchFamily="18" charset="0"/>
                <a:cs typeface="Times New Roman" pitchFamily="18" charset="0"/>
              </a:rPr>
              <a:t>)</a:t>
            </a:r>
          </a:p>
          <a:p>
            <a:pPr algn="ctr" fontAlgn="base">
              <a:spcBef>
                <a:spcPct val="0"/>
              </a:spcBef>
              <a:spcAft>
                <a:spcPct val="0"/>
              </a:spcAft>
            </a:pPr>
            <a:endParaRPr lang="en-US" sz="1200" i="1" dirty="0">
              <a:solidFill>
                <a:schemeClr val="accent5">
                  <a:lumMod val="50000"/>
                </a:schemeClr>
              </a:solidFill>
              <a:latin typeface="Myriad Pro" pitchFamily="34" charset="0"/>
              <a:cs typeface="Arial" charset="0"/>
            </a:endParaRPr>
          </a:p>
          <a:p>
            <a:pPr algn="ctr" fontAlgn="base">
              <a:spcBef>
                <a:spcPct val="0"/>
              </a:spcBef>
              <a:spcAft>
                <a:spcPct val="0"/>
              </a:spcAft>
            </a:pPr>
            <a:r>
              <a:rPr lang="en-US" sz="2200" i="1" dirty="0">
                <a:solidFill>
                  <a:srgbClr val="002060"/>
                </a:solidFill>
                <a:latin typeface="Gill Sans MT" pitchFamily="34" charset="0"/>
                <a:cs typeface="Arial" charset="0"/>
              </a:rPr>
              <a:t>P</a:t>
            </a:r>
            <a:r>
              <a:rPr lang="en-US" sz="2200" i="1" dirty="0" smtClean="0">
                <a:solidFill>
                  <a:srgbClr val="002060"/>
                </a:solidFill>
                <a:latin typeface="Gill Sans MT" pitchFamily="34" charset="0"/>
                <a:cs typeface="Arial" charset="0"/>
              </a:rPr>
              <a:t>article-based inference</a:t>
            </a:r>
          </a:p>
        </p:txBody>
      </p:sp>
      <p:sp>
        <p:nvSpPr>
          <p:cNvPr id="10" name="TextBox 9"/>
          <p:cNvSpPr txBox="1"/>
          <p:nvPr/>
        </p:nvSpPr>
        <p:spPr>
          <a:xfrm>
            <a:off x="1379066" y="1809751"/>
            <a:ext cx="1219200" cy="800219"/>
          </a:xfrm>
          <a:prstGeom prst="rect">
            <a:avLst/>
          </a:prstGeom>
          <a:noFill/>
        </p:spPr>
        <p:txBody>
          <a:bodyPr wrap="square" rtlCol="0">
            <a:spAutoFit/>
          </a:bodyPr>
          <a:lstStyle/>
          <a:p>
            <a:pPr algn="ctr" fontAlgn="base">
              <a:spcBef>
                <a:spcPct val="0"/>
              </a:spcBef>
              <a:spcAft>
                <a:spcPct val="0"/>
              </a:spcAft>
            </a:pPr>
            <a:r>
              <a:rPr lang="en-US" sz="2200" i="1" dirty="0" smtClean="0">
                <a:solidFill>
                  <a:srgbClr val="00B050"/>
                </a:solidFill>
                <a:latin typeface="Myriad Pro" pitchFamily="34" charset="0"/>
                <a:cs typeface="Arial" charset="0"/>
              </a:rPr>
              <a:t>Evidence</a:t>
            </a:r>
            <a:br>
              <a:rPr lang="en-US" sz="2200" i="1" dirty="0" smtClean="0">
                <a:solidFill>
                  <a:srgbClr val="00B050"/>
                </a:solidFill>
                <a:latin typeface="Myriad Pro" pitchFamily="34" charset="0"/>
                <a:cs typeface="Arial" charset="0"/>
              </a:rPr>
            </a:br>
            <a:r>
              <a:rPr lang="en-US" sz="2400" b="1" i="1" dirty="0" err="1" smtClean="0">
                <a:solidFill>
                  <a:srgbClr val="00B050"/>
                </a:solidFill>
                <a:latin typeface="Times New Roman" pitchFamily="18" charset="0"/>
                <a:cs typeface="Times New Roman" pitchFamily="18" charset="0"/>
              </a:rPr>
              <a:t>X</a:t>
            </a:r>
            <a:r>
              <a:rPr lang="en-US" sz="2400" i="1" baseline="-25000" dirty="0" err="1" smtClean="0">
                <a:solidFill>
                  <a:srgbClr val="00B050"/>
                </a:solidFill>
                <a:latin typeface="Times New Roman" pitchFamily="18" charset="0"/>
                <a:cs typeface="Times New Roman" pitchFamily="18" charset="0"/>
              </a:rPr>
              <a:t>e</a:t>
            </a:r>
            <a:r>
              <a:rPr lang="en-US" sz="2400" b="1" i="1" dirty="0" smtClean="0">
                <a:solidFill>
                  <a:srgbClr val="00B050"/>
                </a:solidFill>
                <a:latin typeface="Times New Roman" pitchFamily="18" charset="0"/>
                <a:cs typeface="Times New Roman" pitchFamily="18" charset="0"/>
              </a:rPr>
              <a:t>= e</a:t>
            </a:r>
            <a:endParaRPr lang="en-US" sz="2400" b="1" i="1" dirty="0">
              <a:solidFill>
                <a:srgbClr val="00B050"/>
              </a:solidFill>
              <a:latin typeface="Times New Roman" pitchFamily="18" charset="0"/>
              <a:cs typeface="Times New Roman" pitchFamily="18" charset="0"/>
            </a:endParaRPr>
          </a:p>
        </p:txBody>
      </p:sp>
      <p:sp>
        <p:nvSpPr>
          <p:cNvPr id="3" name="Oval 2"/>
          <p:cNvSpPr/>
          <p:nvPr/>
        </p:nvSpPr>
        <p:spPr>
          <a:xfrm>
            <a:off x="3632046" y="1502411"/>
            <a:ext cx="838200" cy="812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648046" y="2277111"/>
            <a:ext cx="838200" cy="812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194146" y="3420111"/>
            <a:ext cx="838200" cy="812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270346" y="1508760"/>
            <a:ext cx="838200" cy="812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529561"/>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mn-lt"/>
                <a:ea typeface="+mn-ea"/>
                <a:cs typeface="+mn-cs"/>
              </a:rPr>
              <a:t>Outline</a:t>
            </a:r>
          </a:p>
        </p:txBody>
      </p:sp>
      <p:sp>
        <p:nvSpPr>
          <p:cNvPr id="3" name="Content Placeholder 2"/>
          <p:cNvSpPr>
            <a:spLocks noGrp="1"/>
          </p:cNvSpPr>
          <p:nvPr>
            <p:ph idx="1"/>
          </p:nvPr>
        </p:nvSpPr>
        <p:spPr>
          <a:xfrm>
            <a:off x="457200" y="1200151"/>
            <a:ext cx="8382000" cy="3394472"/>
          </a:xfrm>
        </p:spPr>
        <p:txBody>
          <a:bodyPr>
            <a:normAutofit/>
          </a:bodyPr>
          <a:lstStyle/>
          <a:p>
            <a:pPr marL="514350" indent="-514350">
              <a:lnSpc>
                <a:spcPct val="150000"/>
              </a:lnSpc>
              <a:buFont typeface="+mj-lt"/>
              <a:buAutoNum type="arabicPeriod"/>
            </a:pPr>
            <a:r>
              <a:rPr lang="en-US" sz="3000" dirty="0" smtClean="0">
                <a:solidFill>
                  <a:schemeClr val="bg1">
                    <a:lumMod val="65000"/>
                  </a:schemeClr>
                </a:solidFill>
              </a:rPr>
              <a:t>Probabilistic model definition</a:t>
            </a:r>
          </a:p>
          <a:p>
            <a:pPr marL="514350" indent="-514350">
              <a:lnSpc>
                <a:spcPct val="150000"/>
              </a:lnSpc>
              <a:buFont typeface="+mj-lt"/>
              <a:buAutoNum type="arabicPeriod"/>
            </a:pPr>
            <a:r>
              <a:rPr lang="en-US" sz="3000" dirty="0">
                <a:solidFill>
                  <a:schemeClr val="bg1">
                    <a:lumMod val="65000"/>
                  </a:schemeClr>
                </a:solidFill>
              </a:rPr>
              <a:t>Learning</a:t>
            </a:r>
          </a:p>
          <a:p>
            <a:pPr marL="514350" indent="-514350">
              <a:lnSpc>
                <a:spcPct val="150000"/>
              </a:lnSpc>
              <a:buFont typeface="+mj-lt"/>
              <a:buAutoNum type="arabicPeriod"/>
            </a:pPr>
            <a:r>
              <a:rPr lang="en-US" sz="3000" dirty="0">
                <a:solidFill>
                  <a:schemeClr val="bg1">
                    <a:lumMod val="65000"/>
                  </a:schemeClr>
                </a:solidFill>
              </a:rPr>
              <a:t>Inference</a:t>
            </a:r>
          </a:p>
          <a:p>
            <a:pPr marL="514350" indent="-514350">
              <a:lnSpc>
                <a:spcPct val="150000"/>
              </a:lnSpc>
              <a:buFont typeface="+mj-lt"/>
              <a:buAutoNum type="arabicPeriod"/>
            </a:pPr>
            <a:r>
              <a:rPr lang="en-US" sz="3000" b="1" dirty="0" smtClean="0"/>
              <a:t>Results</a:t>
            </a:r>
          </a:p>
          <a:p>
            <a:pPr>
              <a:lnSpc>
                <a:spcPct val="150000"/>
              </a:lnSpc>
            </a:pPr>
            <a:endParaRPr lang="en-US" sz="4000" dirty="0"/>
          </a:p>
        </p:txBody>
      </p:sp>
    </p:spTree>
    <p:custDataLst>
      <p:tags r:id="rId1"/>
    </p:custDataLst>
    <p:extLst>
      <p:ext uri="{BB962C8B-B14F-4D97-AF65-F5344CB8AC3E}">
        <p14:creationId xmlns:p14="http://schemas.microsoft.com/office/powerpoint/2010/main" val="3562176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normAutofit/>
          </a:bodyPr>
          <a:lstStyle/>
          <a:p>
            <a:r>
              <a:rPr lang="en-US" sz="3000" dirty="0" smtClean="0"/>
              <a:t>Probabilistic model for presenting relevant components</a:t>
            </a:r>
            <a:endParaRPr lang="en-US" sz="3000" dirty="0"/>
          </a:p>
        </p:txBody>
      </p:sp>
      <p:sp>
        <p:nvSpPr>
          <p:cNvPr id="4" name="TextBox 3"/>
          <p:cNvSpPr txBox="1"/>
          <p:nvPr/>
        </p:nvSpPr>
        <p:spPr>
          <a:xfrm>
            <a:off x="228600" y="4164510"/>
            <a:ext cx="1219200" cy="769441"/>
          </a:xfrm>
          <a:prstGeom prst="rect">
            <a:avLst/>
          </a:prstGeom>
          <a:noFill/>
        </p:spPr>
        <p:txBody>
          <a:bodyPr wrap="square" rtlCol="0">
            <a:spAutoFit/>
          </a:bodyPr>
          <a:lstStyle/>
          <a:p>
            <a:pPr algn="ctr" fontAlgn="base">
              <a:spcBef>
                <a:spcPct val="0"/>
              </a:spcBef>
              <a:spcAft>
                <a:spcPct val="0"/>
              </a:spcAft>
            </a:pPr>
            <a:r>
              <a:rPr lang="en-US" sz="2200" dirty="0">
                <a:solidFill>
                  <a:srgbClr val="383E68"/>
                </a:solidFill>
                <a:latin typeface="Gill Sans MT" pitchFamily="34" charset="0"/>
                <a:cs typeface="Arial" charset="0"/>
              </a:rPr>
              <a:t>Current </a:t>
            </a:r>
          </a:p>
          <a:p>
            <a:pPr algn="ctr" fontAlgn="base">
              <a:spcBef>
                <a:spcPct val="0"/>
              </a:spcBef>
              <a:spcAft>
                <a:spcPct val="0"/>
              </a:spcAft>
            </a:pPr>
            <a:r>
              <a:rPr lang="en-US" sz="2200" dirty="0" smtClean="0">
                <a:solidFill>
                  <a:srgbClr val="383E68"/>
                </a:solidFill>
                <a:latin typeface="Gill Sans MT" pitchFamily="34" charset="0"/>
                <a:cs typeface="Arial" charset="0"/>
              </a:rPr>
              <a:t>shape</a:t>
            </a:r>
            <a:endParaRPr lang="en-US" sz="2200" dirty="0">
              <a:solidFill>
                <a:srgbClr val="383E68"/>
              </a:solidFill>
              <a:latin typeface="Gill Sans MT" pitchFamily="34" charset="0"/>
              <a:cs typeface="Arial" charset="0"/>
            </a:endParaRP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273" y="1733551"/>
            <a:ext cx="787929" cy="1911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1981200" y="1352550"/>
            <a:ext cx="3900395" cy="3478888"/>
            <a:chOff x="1981200" y="1352550"/>
            <a:chExt cx="3900395" cy="3478888"/>
          </a:xfrm>
        </p:grpSpPr>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352550"/>
              <a:ext cx="3900395" cy="2898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2895600" y="4400551"/>
              <a:ext cx="2590800" cy="430887"/>
            </a:xfrm>
            <a:prstGeom prst="rect">
              <a:avLst/>
            </a:prstGeom>
            <a:noFill/>
          </p:spPr>
          <p:txBody>
            <a:bodyPr wrap="square" rtlCol="0">
              <a:spAutoFit/>
            </a:bodyPr>
            <a:lstStyle/>
            <a:p>
              <a:pPr fontAlgn="base">
                <a:spcBef>
                  <a:spcPct val="0"/>
                </a:spcBef>
                <a:spcAft>
                  <a:spcPct val="0"/>
                </a:spcAft>
              </a:pPr>
              <a:r>
                <a:rPr lang="en-US" sz="2200" dirty="0">
                  <a:solidFill>
                    <a:srgbClr val="383E68"/>
                  </a:solidFill>
                  <a:latin typeface="Gill Sans MT" pitchFamily="34" charset="0"/>
                  <a:cs typeface="Arial" charset="0"/>
                </a:rPr>
                <a:t>Probabilistic </a:t>
              </a:r>
              <a:r>
                <a:rPr lang="en-US" sz="2200" dirty="0" smtClean="0">
                  <a:solidFill>
                    <a:srgbClr val="383E68"/>
                  </a:solidFill>
                  <a:latin typeface="Gill Sans MT" pitchFamily="34" charset="0"/>
                  <a:cs typeface="Arial" charset="0"/>
                </a:rPr>
                <a:t>model</a:t>
              </a:r>
              <a:endParaRPr lang="en-US" sz="2200" dirty="0">
                <a:solidFill>
                  <a:srgbClr val="383E68"/>
                </a:solidFill>
                <a:latin typeface="Gill Sans MT" pitchFamily="34" charset="0"/>
                <a:cs typeface="Arial" charset="0"/>
              </a:endParaRPr>
            </a:p>
          </p:txBody>
        </p:sp>
      </p:grpSp>
      <p:sp>
        <p:nvSpPr>
          <p:cNvPr id="20" name="TextBox 19"/>
          <p:cNvSpPr txBox="1"/>
          <p:nvPr/>
        </p:nvSpPr>
        <p:spPr>
          <a:xfrm>
            <a:off x="1149350" y="1733551"/>
            <a:ext cx="1517650" cy="769441"/>
          </a:xfrm>
          <a:prstGeom prst="rect">
            <a:avLst/>
          </a:prstGeom>
          <a:noFill/>
        </p:spPr>
        <p:txBody>
          <a:bodyPr wrap="square" rtlCol="0">
            <a:spAutoFit/>
          </a:bodyPr>
          <a:lstStyle/>
          <a:p>
            <a:pPr algn="ctr" fontAlgn="base">
              <a:spcBef>
                <a:spcPct val="0"/>
              </a:spcBef>
              <a:spcAft>
                <a:spcPct val="0"/>
              </a:spcAft>
            </a:pPr>
            <a:r>
              <a:rPr lang="en-US" sz="2200" dirty="0">
                <a:solidFill>
                  <a:srgbClr val="383E68"/>
                </a:solidFill>
                <a:latin typeface="Gill Sans MT" pitchFamily="34" charset="0"/>
                <a:cs typeface="Arial" charset="0"/>
              </a:rPr>
              <a:t>Observed</a:t>
            </a:r>
          </a:p>
          <a:p>
            <a:pPr algn="ctr" fontAlgn="base">
              <a:spcBef>
                <a:spcPct val="0"/>
              </a:spcBef>
              <a:spcAft>
                <a:spcPct val="0"/>
              </a:spcAft>
            </a:pPr>
            <a:r>
              <a:rPr lang="en-US" sz="2200" dirty="0">
                <a:solidFill>
                  <a:srgbClr val="383E68"/>
                </a:solidFill>
                <a:latin typeface="Gill Sans MT" pitchFamily="34" charset="0"/>
                <a:cs typeface="Arial" charset="0"/>
              </a:rPr>
              <a:t>data</a:t>
            </a:r>
          </a:p>
        </p:txBody>
      </p:sp>
      <p:cxnSp>
        <p:nvCxnSpPr>
          <p:cNvPr id="21" name="Straight Arrow Connector 20"/>
          <p:cNvCxnSpPr/>
          <p:nvPr/>
        </p:nvCxnSpPr>
        <p:spPr bwMode="auto">
          <a:xfrm>
            <a:off x="5794514" y="2647950"/>
            <a:ext cx="911086" cy="0"/>
          </a:xfrm>
          <a:prstGeom prst="straightConnector1">
            <a:avLst/>
          </a:prstGeom>
          <a:solidFill>
            <a:schemeClr val="accent1"/>
          </a:solidFill>
          <a:ln w="127000" cap="flat" cmpd="sng" algn="ctr">
            <a:solidFill>
              <a:srgbClr val="0070C0"/>
            </a:solidFill>
            <a:prstDash val="solid"/>
            <a:miter lim="800000"/>
            <a:headEnd type="none" w="med" len="med"/>
            <a:tailEnd type="triangle" w="med" len="sm"/>
          </a:ln>
          <a:effectLst>
            <a:outerShdw blurRad="50800" dist="38100" dir="2700000" algn="tl" rotWithShape="0">
              <a:prstClr val="black">
                <a:alpha val="40000"/>
              </a:prstClr>
            </a:outerShdw>
          </a:effectLst>
        </p:spPr>
      </p:cxnSp>
      <p:sp>
        <p:nvSpPr>
          <p:cNvPr id="22" name="TextBox 21"/>
          <p:cNvSpPr txBox="1"/>
          <p:nvPr/>
        </p:nvSpPr>
        <p:spPr>
          <a:xfrm>
            <a:off x="6477000" y="4426863"/>
            <a:ext cx="2590800" cy="430887"/>
          </a:xfrm>
          <a:prstGeom prst="rect">
            <a:avLst/>
          </a:prstGeom>
          <a:noFill/>
        </p:spPr>
        <p:txBody>
          <a:bodyPr wrap="square" rtlCol="0">
            <a:spAutoFit/>
          </a:bodyPr>
          <a:lstStyle/>
          <a:p>
            <a:pPr algn="ctr" fontAlgn="base">
              <a:spcBef>
                <a:spcPct val="0"/>
              </a:spcBef>
              <a:spcAft>
                <a:spcPct val="0"/>
              </a:spcAft>
            </a:pPr>
            <a:r>
              <a:rPr lang="en-US" sz="2200" dirty="0">
                <a:solidFill>
                  <a:srgbClr val="383E68"/>
                </a:solidFill>
                <a:latin typeface="Gill Sans MT" pitchFamily="34" charset="0"/>
                <a:cs typeface="Arial" charset="0"/>
              </a:rPr>
              <a:t>Ranked </a:t>
            </a:r>
            <a:r>
              <a:rPr lang="en-US" sz="2200" dirty="0" smtClean="0">
                <a:solidFill>
                  <a:srgbClr val="383E68"/>
                </a:solidFill>
                <a:latin typeface="Gill Sans MT" pitchFamily="34" charset="0"/>
                <a:cs typeface="Arial" charset="0"/>
              </a:rPr>
              <a:t>components</a:t>
            </a:r>
            <a:endParaRPr lang="en-US" sz="2200" dirty="0">
              <a:solidFill>
                <a:srgbClr val="383E68"/>
              </a:solidFill>
              <a:latin typeface="Gill Sans MT" pitchFamily="34" charset="0"/>
              <a:cs typeface="Arial" charset="0"/>
            </a:endParaRPr>
          </a:p>
        </p:txBody>
      </p:sp>
      <p:sp>
        <p:nvSpPr>
          <p:cNvPr id="13" name="TextBox 12"/>
          <p:cNvSpPr txBox="1"/>
          <p:nvPr/>
        </p:nvSpPr>
        <p:spPr>
          <a:xfrm>
            <a:off x="5568950" y="2064663"/>
            <a:ext cx="1517650" cy="430887"/>
          </a:xfrm>
          <a:prstGeom prst="rect">
            <a:avLst/>
          </a:prstGeom>
          <a:noFill/>
        </p:spPr>
        <p:txBody>
          <a:bodyPr wrap="square" rtlCol="0">
            <a:spAutoFit/>
          </a:bodyPr>
          <a:lstStyle/>
          <a:p>
            <a:pPr fontAlgn="base">
              <a:spcBef>
                <a:spcPct val="0"/>
              </a:spcBef>
              <a:spcAft>
                <a:spcPct val="0"/>
              </a:spcAft>
            </a:pPr>
            <a:r>
              <a:rPr lang="en-US" sz="2200" dirty="0">
                <a:solidFill>
                  <a:srgbClr val="383E68"/>
                </a:solidFill>
                <a:latin typeface="Gill Sans MT" pitchFamily="34" charset="0"/>
                <a:cs typeface="Arial" charset="0"/>
              </a:rPr>
              <a:t>Inference</a:t>
            </a:r>
          </a:p>
        </p:txBody>
      </p:sp>
      <p:cxnSp>
        <p:nvCxnSpPr>
          <p:cNvPr id="16" name="Straight Arrow Connector 15"/>
          <p:cNvCxnSpPr/>
          <p:nvPr/>
        </p:nvCxnSpPr>
        <p:spPr bwMode="auto">
          <a:xfrm>
            <a:off x="1451114" y="2647950"/>
            <a:ext cx="911086" cy="0"/>
          </a:xfrm>
          <a:prstGeom prst="straightConnector1">
            <a:avLst/>
          </a:prstGeom>
          <a:solidFill>
            <a:schemeClr val="accent1"/>
          </a:solidFill>
          <a:ln w="127000" cap="flat" cmpd="sng" algn="ctr">
            <a:solidFill>
              <a:srgbClr val="0070C0"/>
            </a:solidFill>
            <a:prstDash val="solid"/>
            <a:miter lim="800000"/>
            <a:headEnd type="none" w="med" len="med"/>
            <a:tailEnd type="triangle" w="med" len="sm"/>
          </a:ln>
          <a:effectLst>
            <a:outerShdw blurRad="50800" dist="38100" dir="2700000" algn="tl" rotWithShape="0">
              <a:prstClr val="black">
                <a:alpha val="40000"/>
              </a:prstClr>
            </a:outerShdw>
          </a:effectLst>
        </p:spPr>
      </p:cxnSp>
      <p:pic>
        <p:nvPicPr>
          <p:cNvPr id="1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276" t="11990" r="66185" b="7407"/>
          <a:stretch/>
        </p:blipFill>
        <p:spPr bwMode="auto">
          <a:xfrm>
            <a:off x="6858000" y="1276350"/>
            <a:ext cx="1943100" cy="3070949"/>
          </a:xfrm>
          <a:prstGeom prst="rect">
            <a:avLst/>
          </a:prstGeom>
          <a:noFill/>
          <a:ln w="9525">
            <a:noFill/>
            <a:miter lim="800000"/>
            <a:headEnd/>
            <a:tailEnd/>
          </a:ln>
          <a:effectLst>
            <a:outerShdw blurRad="203200" dist="63500" dir="2700000" sx="102000" sy="102000" algn="ctr" rotWithShape="0">
              <a:schemeClr val="bg1">
                <a:lumMod val="75000"/>
              </a:scheme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687738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33350"/>
            <a:ext cx="8229600" cy="857250"/>
          </a:xfrm>
        </p:spPr>
        <p:txBody>
          <a:bodyPr>
            <a:normAutofit/>
          </a:bodyPr>
          <a:lstStyle/>
          <a:p>
            <a:r>
              <a:rPr lang="en-US" sz="3200" dirty="0" smtClean="0"/>
              <a:t>Examples of shapes created by users</a:t>
            </a:r>
            <a:endParaRPr lang="en-US" sz="3200" dirty="0"/>
          </a:p>
        </p:txBody>
      </p:sp>
      <p:pic>
        <p:nvPicPr>
          <p:cNvPr id="11" name="video_for_presentatio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0668" y="819150"/>
            <a:ext cx="6143625" cy="4095750"/>
          </a:xfrm>
          <a:prstGeom prst="rect">
            <a:avLst/>
          </a:prstGeom>
        </p:spPr>
      </p:pic>
    </p:spTree>
    <p:extLst>
      <p:ext uri="{BB962C8B-B14F-4D97-AF65-F5344CB8AC3E}">
        <p14:creationId xmlns:p14="http://schemas.microsoft.com/office/powerpoint/2010/main" val="272066186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extLst mod="1"/>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Evaluation</a:t>
            </a:r>
            <a:endParaRPr lang="en-US" sz="3200" dirty="0"/>
          </a:p>
        </p:txBody>
      </p:sp>
      <p:sp>
        <p:nvSpPr>
          <p:cNvPr id="3" name="Content Placeholder 2"/>
          <p:cNvSpPr>
            <a:spLocks noGrp="1"/>
          </p:cNvSpPr>
          <p:nvPr>
            <p:ph idx="1"/>
          </p:nvPr>
        </p:nvSpPr>
        <p:spPr>
          <a:xfrm>
            <a:off x="381000" y="1200151"/>
            <a:ext cx="8534400" cy="3394472"/>
          </a:xfrm>
        </p:spPr>
        <p:txBody>
          <a:bodyPr>
            <a:normAutofit/>
          </a:bodyPr>
          <a:lstStyle/>
          <a:p>
            <a:pPr>
              <a:spcBef>
                <a:spcPts val="900"/>
              </a:spcBef>
            </a:pPr>
            <a:r>
              <a:rPr lang="en-US" sz="2600" dirty="0"/>
              <a:t>42 participants from the Stanford CS student </a:t>
            </a:r>
            <a:r>
              <a:rPr lang="en-US" sz="2600" dirty="0" smtClean="0"/>
              <a:t>body</a:t>
            </a:r>
          </a:p>
          <a:p>
            <a:pPr>
              <a:spcBef>
                <a:spcPts val="900"/>
              </a:spcBef>
            </a:pPr>
            <a:r>
              <a:rPr lang="en-US" sz="2600" dirty="0" smtClean="0"/>
              <a:t>Each </a:t>
            </a:r>
            <a:r>
              <a:rPr lang="en-US" sz="2600" dirty="0"/>
              <a:t>participant </a:t>
            </a:r>
            <a:r>
              <a:rPr lang="en-US" sz="2600" dirty="0" smtClean="0"/>
              <a:t>was </a:t>
            </a:r>
            <a:r>
              <a:rPr lang="en-US" sz="2600" dirty="0"/>
              <a:t>asked to create </a:t>
            </a:r>
            <a:r>
              <a:rPr lang="en-US" sz="2600" dirty="0" smtClean="0"/>
              <a:t>2 toys </a:t>
            </a:r>
            <a:r>
              <a:rPr lang="en-US" sz="2600" dirty="0"/>
              <a:t>and </a:t>
            </a:r>
            <a:r>
              <a:rPr lang="en-US" sz="2600" dirty="0" smtClean="0"/>
              <a:t>2 creatures</a:t>
            </a:r>
            <a:endParaRPr lang="en-US" sz="2600" dirty="0"/>
          </a:p>
          <a:p>
            <a:pPr>
              <a:spcBef>
                <a:spcPts val="900"/>
              </a:spcBef>
            </a:pPr>
            <a:r>
              <a:rPr lang="en-US" sz="2600" dirty="0"/>
              <a:t>Three </a:t>
            </a:r>
            <a:r>
              <a:rPr lang="en-US" sz="2600" dirty="0" smtClean="0"/>
              <a:t>conditions: </a:t>
            </a:r>
            <a:endParaRPr lang="en-US" sz="500" dirty="0" smtClean="0"/>
          </a:p>
          <a:p>
            <a:pPr lvl="1"/>
            <a:r>
              <a:rPr lang="en-US" sz="2300" dirty="0"/>
              <a:t>Dynamic ordering with probabilistic </a:t>
            </a:r>
            <a:r>
              <a:rPr lang="en-US" sz="2300" dirty="0" smtClean="0"/>
              <a:t>model</a:t>
            </a:r>
            <a:endParaRPr lang="en-US" sz="2300" dirty="0"/>
          </a:p>
          <a:p>
            <a:pPr lvl="1"/>
            <a:r>
              <a:rPr lang="en-US" sz="2300" dirty="0" smtClean="0"/>
              <a:t>Static </a:t>
            </a:r>
            <a:r>
              <a:rPr lang="en-US" sz="2300" dirty="0"/>
              <a:t>ordering of categories and </a:t>
            </a:r>
            <a:r>
              <a:rPr lang="en-US" sz="2300" dirty="0" smtClean="0"/>
              <a:t>components</a:t>
            </a:r>
            <a:endParaRPr lang="en-US" sz="2300" dirty="0"/>
          </a:p>
          <a:p>
            <a:pPr lvl="1"/>
            <a:r>
              <a:rPr lang="en-US" sz="2300" dirty="0" smtClean="0"/>
              <a:t>Dynamic ordering with </a:t>
            </a:r>
            <a:r>
              <a:rPr lang="en-US" sz="2300" dirty="0">
                <a:solidFill>
                  <a:srgbClr val="008000"/>
                </a:solidFill>
              </a:rPr>
              <a:t>[</a:t>
            </a:r>
            <a:r>
              <a:rPr lang="en-US" sz="2300" dirty="0" err="1">
                <a:solidFill>
                  <a:srgbClr val="008000"/>
                </a:solidFill>
              </a:rPr>
              <a:t>Chaudhuri</a:t>
            </a:r>
            <a:r>
              <a:rPr lang="en-US" sz="2300" dirty="0">
                <a:solidFill>
                  <a:srgbClr val="008000"/>
                </a:solidFill>
              </a:rPr>
              <a:t> and </a:t>
            </a:r>
            <a:r>
              <a:rPr lang="en-US" sz="2300" dirty="0" err="1">
                <a:solidFill>
                  <a:srgbClr val="008000"/>
                </a:solidFill>
              </a:rPr>
              <a:t>Koltun</a:t>
            </a:r>
            <a:r>
              <a:rPr lang="en-US" sz="2300" dirty="0">
                <a:solidFill>
                  <a:srgbClr val="008000"/>
                </a:solidFill>
              </a:rPr>
              <a:t> 2010</a:t>
            </a:r>
            <a:r>
              <a:rPr lang="en-US" sz="2300" dirty="0" smtClean="0">
                <a:solidFill>
                  <a:srgbClr val="008000"/>
                </a:solidFill>
              </a:rPr>
              <a:t>]</a:t>
            </a:r>
          </a:p>
          <a:p>
            <a:endParaRPr lang="en-US" sz="800" dirty="0" smtClean="0"/>
          </a:p>
        </p:txBody>
      </p:sp>
    </p:spTree>
    <p:custDataLst>
      <p:tags r:id="rId1"/>
    </p:custDataLst>
    <p:extLst>
      <p:ext uri="{BB962C8B-B14F-4D97-AF65-F5344CB8AC3E}">
        <p14:creationId xmlns:p14="http://schemas.microsoft.com/office/powerpoint/2010/main" val="2498817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5212080" y="1383030"/>
            <a:ext cx="3238500" cy="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5196840" y="1375410"/>
            <a:ext cx="3238500" cy="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0" y="205979"/>
            <a:ext cx="9144000" cy="857250"/>
          </a:xfrm>
        </p:spPr>
        <p:txBody>
          <a:bodyPr>
            <a:noAutofit/>
          </a:bodyPr>
          <a:lstStyle/>
          <a:p>
            <a:r>
              <a:rPr lang="en-US" sz="3000" dirty="0"/>
              <a:t>Relevance of </a:t>
            </a:r>
            <a:r>
              <a:rPr lang="en-US" sz="3000" dirty="0" smtClean="0"/>
              <a:t>suggested components </a:t>
            </a:r>
            <a:r>
              <a:rPr lang="en-US" sz="3000" dirty="0"/>
              <a:t>– </a:t>
            </a:r>
            <a:r>
              <a:rPr lang="en-US" sz="3000" dirty="0" smtClean="0"/>
              <a:t>“Creatures” </a:t>
            </a:r>
            <a:r>
              <a:rPr lang="en-US" sz="3000" dirty="0"/>
              <a:t>task</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43" y="1200150"/>
            <a:ext cx="8335135"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1066800" y="2354818"/>
            <a:ext cx="228600" cy="2286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95400" y="2354818"/>
            <a:ext cx="609600" cy="369332"/>
          </a:xfrm>
          <a:prstGeom prst="rect">
            <a:avLst/>
          </a:prstGeom>
          <a:noFill/>
        </p:spPr>
        <p:txBody>
          <a:bodyPr wrap="square" rtlCol="0">
            <a:spAutoFit/>
          </a:bodyPr>
          <a:lstStyle/>
          <a:p>
            <a:r>
              <a:rPr lang="en-US" b="1" dirty="0" smtClean="0">
                <a:solidFill>
                  <a:srgbClr val="FF0000"/>
                </a:solidFill>
              </a:rPr>
              <a:t>68%</a:t>
            </a:r>
            <a:endParaRPr lang="en-US" b="1" dirty="0">
              <a:solidFill>
                <a:srgbClr val="FF0000"/>
              </a:solidFill>
            </a:endParaRPr>
          </a:p>
        </p:txBody>
      </p:sp>
      <p:sp>
        <p:nvSpPr>
          <p:cNvPr id="8" name="Oval 7"/>
          <p:cNvSpPr/>
          <p:nvPr/>
        </p:nvSpPr>
        <p:spPr>
          <a:xfrm>
            <a:off x="1066800" y="3867150"/>
            <a:ext cx="228600" cy="228600"/>
          </a:xfrm>
          <a:prstGeom prst="ellipse">
            <a:avLst/>
          </a:prstGeom>
          <a:noFill/>
          <a:ln w="635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60000"/>
                  <a:lumOff val="40000"/>
                </a:schemeClr>
              </a:solidFill>
            </a:endParaRPr>
          </a:p>
        </p:txBody>
      </p:sp>
      <p:sp>
        <p:nvSpPr>
          <p:cNvPr id="9" name="TextBox 8"/>
          <p:cNvSpPr txBox="1"/>
          <p:nvPr/>
        </p:nvSpPr>
        <p:spPr>
          <a:xfrm>
            <a:off x="1371600" y="3802618"/>
            <a:ext cx="609600" cy="369332"/>
          </a:xfrm>
          <a:prstGeom prst="rect">
            <a:avLst/>
          </a:prstGeom>
          <a:noFill/>
        </p:spPr>
        <p:txBody>
          <a:bodyPr wrap="square" rtlCol="0">
            <a:spAutoFit/>
          </a:bodyPr>
          <a:lstStyle/>
          <a:p>
            <a:r>
              <a:rPr lang="en-US" b="1" dirty="0" smtClean="0">
                <a:solidFill>
                  <a:schemeClr val="tx2">
                    <a:lumMod val="75000"/>
                  </a:schemeClr>
                </a:solidFill>
              </a:rPr>
              <a:t>25%</a:t>
            </a:r>
            <a:endParaRPr lang="en-US" b="1" dirty="0">
              <a:solidFill>
                <a:schemeClr val="tx2">
                  <a:lumMod val="75000"/>
                </a:schemeClr>
              </a:solidFill>
            </a:endParaRPr>
          </a:p>
        </p:txBody>
      </p:sp>
      <p:sp>
        <p:nvSpPr>
          <p:cNvPr id="10" name="Oval 9"/>
          <p:cNvSpPr/>
          <p:nvPr/>
        </p:nvSpPr>
        <p:spPr>
          <a:xfrm>
            <a:off x="1066800" y="3470672"/>
            <a:ext cx="228600" cy="228600"/>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60000"/>
                  <a:lumOff val="40000"/>
                </a:schemeClr>
              </a:solidFill>
            </a:endParaRPr>
          </a:p>
        </p:txBody>
      </p:sp>
      <p:sp>
        <p:nvSpPr>
          <p:cNvPr id="11" name="TextBox 10"/>
          <p:cNvSpPr txBox="1"/>
          <p:nvPr/>
        </p:nvSpPr>
        <p:spPr>
          <a:xfrm>
            <a:off x="1356360" y="3402330"/>
            <a:ext cx="609600" cy="369332"/>
          </a:xfrm>
          <a:prstGeom prst="rect">
            <a:avLst/>
          </a:prstGeom>
          <a:noFill/>
        </p:spPr>
        <p:txBody>
          <a:bodyPr wrap="square" rtlCol="0">
            <a:spAutoFit/>
          </a:bodyPr>
          <a:lstStyle/>
          <a:p>
            <a:r>
              <a:rPr lang="en-US" b="1" dirty="0" smtClean="0">
                <a:solidFill>
                  <a:srgbClr val="00B050"/>
                </a:solidFill>
              </a:rPr>
              <a:t>37%</a:t>
            </a:r>
            <a:endParaRPr lang="en-US" b="1" dirty="0">
              <a:solidFill>
                <a:srgbClr val="00B050"/>
              </a:solidFill>
            </a:endParaRPr>
          </a:p>
        </p:txBody>
      </p:sp>
      <p:sp>
        <p:nvSpPr>
          <p:cNvPr id="12" name="Rectangle 11"/>
          <p:cNvSpPr/>
          <p:nvPr/>
        </p:nvSpPr>
        <p:spPr>
          <a:xfrm>
            <a:off x="4572000" y="1219200"/>
            <a:ext cx="4343400" cy="3486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87833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p:bldP spid="10" grpId="0" animBg="1"/>
      <p:bldP spid="11" grpId="0"/>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t>Relevance of suggested components – “Toy” task</a:t>
            </a:r>
            <a:endParaRPr lang="en-US" sz="3000"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10400"/>
            <a:ext cx="8229600" cy="351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9328991"/>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070" y="2142000"/>
            <a:ext cx="7491730" cy="279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895350"/>
            <a:ext cx="3962400" cy="12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497" y="1046476"/>
            <a:ext cx="3818505" cy="1188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457200" y="133350"/>
            <a:ext cx="8229600" cy="857250"/>
          </a:xfrm>
        </p:spPr>
        <p:txBody>
          <a:bodyPr>
            <a:normAutofit/>
          </a:bodyPr>
          <a:lstStyle/>
          <a:p>
            <a:r>
              <a:rPr lang="en-US" sz="3200" dirty="0"/>
              <a:t>Examples of shapes created by users</a:t>
            </a:r>
          </a:p>
        </p:txBody>
      </p:sp>
    </p:spTree>
    <p:extLst>
      <p:ext uri="{BB962C8B-B14F-4D97-AF65-F5344CB8AC3E}">
        <p14:creationId xmlns:p14="http://schemas.microsoft.com/office/powerpoint/2010/main" val="1848021158"/>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Summary</a:t>
            </a:r>
            <a:endParaRPr lang="en-US" sz="3200" dirty="0"/>
          </a:p>
        </p:txBody>
      </p:sp>
      <p:sp>
        <p:nvSpPr>
          <p:cNvPr id="3" name="Content Placeholder 2"/>
          <p:cNvSpPr>
            <a:spLocks noGrp="1"/>
          </p:cNvSpPr>
          <p:nvPr>
            <p:ph idx="1"/>
          </p:nvPr>
        </p:nvSpPr>
        <p:spPr>
          <a:xfrm>
            <a:off x="381000" y="1200151"/>
            <a:ext cx="8305800" cy="3505199"/>
          </a:xfrm>
        </p:spPr>
        <p:txBody>
          <a:bodyPr>
            <a:normAutofit/>
          </a:bodyPr>
          <a:lstStyle/>
          <a:p>
            <a:r>
              <a:rPr lang="en-US" sz="2700" dirty="0" smtClean="0"/>
              <a:t>Probabilistic </a:t>
            </a:r>
            <a:r>
              <a:rPr lang="en-US" sz="2700" dirty="0"/>
              <a:t>reasoning </a:t>
            </a:r>
            <a:r>
              <a:rPr lang="en-US" sz="2700" dirty="0" smtClean="0"/>
              <a:t>for presenting components </a:t>
            </a:r>
            <a:r>
              <a:rPr lang="en-US" sz="2700" dirty="0"/>
              <a:t>in assembly-based 3D </a:t>
            </a:r>
            <a:r>
              <a:rPr lang="en-US" sz="2700" dirty="0" smtClean="0"/>
              <a:t>modeling</a:t>
            </a:r>
          </a:p>
          <a:p>
            <a:endParaRPr lang="en-US" sz="1600" dirty="0" smtClean="0"/>
          </a:p>
          <a:p>
            <a:r>
              <a:rPr lang="en-US" sz="2700" dirty="0" smtClean="0"/>
              <a:t>Probabilistic </a:t>
            </a:r>
            <a:r>
              <a:rPr lang="en-US" sz="2700" dirty="0"/>
              <a:t>graphical model </a:t>
            </a:r>
            <a:r>
              <a:rPr lang="en-US" sz="2700" dirty="0" smtClean="0"/>
              <a:t>for encoding conditional </a:t>
            </a:r>
            <a:r>
              <a:rPr lang="en-US" sz="2700" dirty="0"/>
              <a:t>dependencies between shape </a:t>
            </a:r>
            <a:r>
              <a:rPr lang="en-US" sz="2700" dirty="0" smtClean="0"/>
              <a:t>components</a:t>
            </a:r>
          </a:p>
          <a:p>
            <a:endParaRPr lang="en-US" sz="1600" dirty="0" smtClean="0"/>
          </a:p>
          <a:p>
            <a:r>
              <a:rPr lang="en-US" sz="2700" dirty="0" smtClean="0"/>
              <a:t>Increases the relevance of suggested components</a:t>
            </a:r>
            <a:endParaRPr lang="en-US" sz="2700" dirty="0"/>
          </a:p>
        </p:txBody>
      </p:sp>
    </p:spTree>
    <p:custDataLst>
      <p:tags r:id="rId1"/>
    </p:custDataLst>
    <p:extLst>
      <p:ext uri="{BB962C8B-B14F-4D97-AF65-F5344CB8AC3E}">
        <p14:creationId xmlns:p14="http://schemas.microsoft.com/office/powerpoint/2010/main" val="4020593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Future Work</a:t>
            </a:r>
            <a:endParaRPr lang="en-US" sz="3200" dirty="0"/>
          </a:p>
        </p:txBody>
      </p:sp>
      <p:sp>
        <p:nvSpPr>
          <p:cNvPr id="3" name="Content Placeholder 2"/>
          <p:cNvSpPr>
            <a:spLocks noGrp="1"/>
          </p:cNvSpPr>
          <p:nvPr>
            <p:ph idx="1"/>
          </p:nvPr>
        </p:nvSpPr>
        <p:spPr>
          <a:xfrm>
            <a:off x="304800" y="1200151"/>
            <a:ext cx="8610600" cy="3733799"/>
          </a:xfrm>
        </p:spPr>
        <p:txBody>
          <a:bodyPr>
            <a:noAutofit/>
          </a:bodyPr>
          <a:lstStyle/>
          <a:p>
            <a:r>
              <a:rPr lang="en-US" sz="2700" dirty="0" smtClean="0"/>
              <a:t>Better </a:t>
            </a:r>
            <a:r>
              <a:rPr lang="en-US" sz="2700" dirty="0"/>
              <a:t>modeling of </a:t>
            </a:r>
            <a:r>
              <a:rPr lang="en-US" sz="2700" b="1" dirty="0" smtClean="0">
                <a:solidFill>
                  <a:srgbClr val="FF0000"/>
                </a:solidFill>
              </a:rPr>
              <a:t>stylistic</a:t>
            </a:r>
            <a:r>
              <a:rPr lang="en-US" sz="2700" dirty="0"/>
              <a:t>,</a:t>
            </a:r>
            <a:r>
              <a:rPr lang="en-US" sz="2700" b="1" dirty="0" smtClean="0">
                <a:solidFill>
                  <a:srgbClr val="FF0000"/>
                </a:solidFill>
              </a:rPr>
              <a:t> spatial </a:t>
            </a:r>
            <a:r>
              <a:rPr lang="en-US" sz="2700" dirty="0"/>
              <a:t>and</a:t>
            </a:r>
            <a:r>
              <a:rPr lang="en-US" sz="2700" b="1" dirty="0" smtClean="0">
                <a:solidFill>
                  <a:srgbClr val="FF0000"/>
                </a:solidFill>
              </a:rPr>
              <a:t> functional </a:t>
            </a:r>
            <a:r>
              <a:rPr lang="en-US" sz="2700" dirty="0" smtClean="0"/>
              <a:t>relationships</a:t>
            </a:r>
          </a:p>
          <a:p>
            <a:endParaRPr lang="en-US" sz="1600" dirty="0"/>
          </a:p>
          <a:p>
            <a:r>
              <a:rPr lang="en-US" sz="2700" dirty="0" smtClean="0"/>
              <a:t>Benefits from advances in:</a:t>
            </a:r>
          </a:p>
          <a:p>
            <a:endParaRPr lang="en-US" sz="400" dirty="0" smtClean="0"/>
          </a:p>
          <a:p>
            <a:pPr lvl="1"/>
            <a:r>
              <a:rPr lang="en-US" sz="2500" dirty="0" smtClean="0"/>
              <a:t> consistent shape </a:t>
            </a:r>
            <a:r>
              <a:rPr lang="en-US" sz="2500" b="1" dirty="0" smtClean="0">
                <a:solidFill>
                  <a:srgbClr val="FF0000"/>
                </a:solidFill>
              </a:rPr>
              <a:t>segmentation </a:t>
            </a:r>
          </a:p>
          <a:p>
            <a:pPr lvl="1"/>
            <a:r>
              <a:rPr lang="en-US" sz="2500" dirty="0" smtClean="0"/>
              <a:t> </a:t>
            </a:r>
            <a:r>
              <a:rPr lang="en-US" sz="2500" b="1" dirty="0" smtClean="0">
                <a:solidFill>
                  <a:srgbClr val="FF0000"/>
                </a:solidFill>
              </a:rPr>
              <a:t>gluing</a:t>
            </a:r>
            <a:r>
              <a:rPr lang="en-US" sz="2500" dirty="0" smtClean="0"/>
              <a:t> and </a:t>
            </a:r>
            <a:r>
              <a:rPr lang="en-US" sz="2500" b="1" dirty="0">
                <a:solidFill>
                  <a:srgbClr val="FF0000"/>
                </a:solidFill>
              </a:rPr>
              <a:t>cutting</a:t>
            </a:r>
            <a:r>
              <a:rPr lang="en-US" sz="2500" dirty="0" smtClean="0"/>
              <a:t> components</a:t>
            </a:r>
          </a:p>
          <a:p>
            <a:pPr lvl="1"/>
            <a:r>
              <a:rPr lang="en-US" sz="2500" dirty="0" smtClean="0"/>
              <a:t> </a:t>
            </a:r>
            <a:r>
              <a:rPr lang="en-US" sz="2500" b="1" dirty="0" smtClean="0">
                <a:solidFill>
                  <a:srgbClr val="FF0000"/>
                </a:solidFill>
              </a:rPr>
              <a:t>editing </a:t>
            </a:r>
            <a:r>
              <a:rPr lang="en-US" sz="2500" b="1" dirty="0">
                <a:solidFill>
                  <a:srgbClr val="FF0000"/>
                </a:solidFill>
              </a:rPr>
              <a:t>geometry</a:t>
            </a:r>
            <a:r>
              <a:rPr lang="en-US" sz="2500" dirty="0" smtClean="0"/>
              <a:t> of individual components</a:t>
            </a:r>
          </a:p>
        </p:txBody>
      </p:sp>
    </p:spTree>
    <p:custDataLst>
      <p:tags r:id="rId1"/>
    </p:custDataLst>
    <p:extLst>
      <p:ext uri="{BB962C8B-B14F-4D97-AF65-F5344CB8AC3E}">
        <p14:creationId xmlns:p14="http://schemas.microsoft.com/office/powerpoint/2010/main" val="460547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normAutofit/>
          </a:bodyPr>
          <a:lstStyle/>
          <a:p>
            <a:r>
              <a:rPr lang="en-US" sz="3200" dirty="0" smtClean="0"/>
              <a:t>Thank you!</a:t>
            </a:r>
            <a:endParaRPr lang="el-GR" sz="3200" dirty="0" smtClean="0"/>
          </a:p>
        </p:txBody>
      </p:sp>
      <p:sp>
        <p:nvSpPr>
          <p:cNvPr id="50179" name="Content Placeholder 2"/>
          <p:cNvSpPr>
            <a:spLocks noGrp="1"/>
          </p:cNvSpPr>
          <p:nvPr>
            <p:ph idx="1"/>
          </p:nvPr>
        </p:nvSpPr>
        <p:spPr>
          <a:xfrm>
            <a:off x="457200" y="1123951"/>
            <a:ext cx="8229600" cy="3470673"/>
          </a:xfrm>
        </p:spPr>
        <p:txBody>
          <a:bodyPr>
            <a:normAutofit/>
          </a:bodyPr>
          <a:lstStyle/>
          <a:p>
            <a:pPr marL="0" indent="0" algn="ctr">
              <a:buNone/>
            </a:pPr>
            <a:r>
              <a:rPr lang="en-US" sz="2200" b="1" dirty="0" smtClean="0">
                <a:solidFill>
                  <a:srgbClr val="FF0000"/>
                </a:solidFill>
              </a:rPr>
              <a:t>Acknowledgements:</a:t>
            </a:r>
            <a:r>
              <a:rPr lang="en-US" sz="2200" b="1" dirty="0" smtClean="0"/>
              <a:t>  Aaron </a:t>
            </a:r>
            <a:r>
              <a:rPr lang="en-US" sz="2200" b="1" dirty="0" err="1"/>
              <a:t>Hertzmann</a:t>
            </a:r>
            <a:r>
              <a:rPr lang="en-US" sz="2200" b="1" dirty="0"/>
              <a:t>, </a:t>
            </a:r>
            <a:r>
              <a:rPr lang="en-US" sz="2200" b="1" dirty="0" smtClean="0"/>
              <a:t>Sergey </a:t>
            </a:r>
            <a:r>
              <a:rPr lang="en-US" sz="2200" b="1" dirty="0"/>
              <a:t>Levine, </a:t>
            </a:r>
            <a:r>
              <a:rPr lang="en-US" sz="2200" b="1" dirty="0" err="1"/>
              <a:t>Suchi</a:t>
            </a:r>
            <a:r>
              <a:rPr lang="en-US" sz="2200" b="1" dirty="0"/>
              <a:t> </a:t>
            </a:r>
            <a:r>
              <a:rPr lang="en-US" sz="2200" b="1" dirty="0" err="1"/>
              <a:t>Saria</a:t>
            </a:r>
            <a:r>
              <a:rPr lang="en-US" sz="2200" b="1" dirty="0"/>
              <a:t>, </a:t>
            </a:r>
            <a:br>
              <a:rPr lang="en-US" sz="2200" b="1" dirty="0"/>
            </a:br>
            <a:r>
              <a:rPr lang="en-US" sz="2200" b="1" dirty="0" smtClean="0"/>
              <a:t>Jonathan </a:t>
            </a:r>
            <a:r>
              <a:rPr lang="en-US" sz="2200" b="1" dirty="0" err="1" smtClean="0"/>
              <a:t>Laserson</a:t>
            </a:r>
            <a:r>
              <a:rPr lang="en-US" sz="2200" b="1" dirty="0"/>
              <a:t>, </a:t>
            </a:r>
            <a:r>
              <a:rPr lang="en-US" sz="2200" b="1" dirty="0" smtClean="0"/>
              <a:t>Philipp </a:t>
            </a:r>
            <a:r>
              <a:rPr lang="en-US" sz="2200" b="1" dirty="0" err="1" smtClean="0"/>
              <a:t>Krähenbühl</a:t>
            </a:r>
            <a:r>
              <a:rPr lang="en-US" sz="2200" b="1" dirty="0" smtClean="0"/>
              <a:t>,  Daphne </a:t>
            </a:r>
            <a:r>
              <a:rPr lang="en-US" sz="2200" b="1" dirty="0" err="1" smtClean="0"/>
              <a:t>Koller</a:t>
            </a:r>
            <a:r>
              <a:rPr lang="en-US" sz="2200" b="1" dirty="0" smtClean="0"/>
              <a:t>, </a:t>
            </a:r>
            <a:r>
              <a:rPr lang="en-US" sz="2200" b="1" dirty="0"/>
              <a:t/>
            </a:r>
            <a:br>
              <a:rPr lang="en-US" sz="2200" b="1" dirty="0"/>
            </a:br>
            <a:r>
              <a:rPr lang="en-US" sz="2200" b="1" dirty="0" smtClean="0"/>
              <a:t>Chris </a:t>
            </a:r>
            <a:r>
              <a:rPr lang="en-US" sz="2200" b="1" dirty="0" err="1" smtClean="0"/>
              <a:t>Platz</a:t>
            </a:r>
            <a:r>
              <a:rPr lang="en-US" sz="2200" b="1" dirty="0" smtClean="0"/>
              <a:t>, </a:t>
            </a:r>
            <a:r>
              <a:rPr lang="en-US" sz="2200" b="1" dirty="0" err="1" smtClean="0"/>
              <a:t>Hadidjah</a:t>
            </a:r>
            <a:r>
              <a:rPr lang="en-US" sz="2200" b="1" dirty="0" smtClean="0"/>
              <a:t> Chamberlin, </a:t>
            </a:r>
            <a:r>
              <a:rPr lang="en-US" sz="2200" b="1" dirty="0" err="1" smtClean="0"/>
              <a:t>Niels</a:t>
            </a:r>
            <a:r>
              <a:rPr lang="en-US" sz="2200" b="1" dirty="0" smtClean="0"/>
              <a:t> </a:t>
            </a:r>
            <a:r>
              <a:rPr lang="en-US" sz="2200" b="1" dirty="0" err="1" smtClean="0"/>
              <a:t>Joubert</a:t>
            </a:r>
            <a:endParaRPr lang="en-US" sz="2200" b="1" dirty="0" smtClean="0"/>
          </a:p>
          <a:p>
            <a:pPr marL="0" indent="0">
              <a:buNone/>
            </a:pPr>
            <a:endParaRPr lang="en-US" sz="600" b="1" dirty="0"/>
          </a:p>
          <a:p>
            <a:pPr marL="0" indent="0" algn="ctr">
              <a:buNone/>
            </a:pPr>
            <a:r>
              <a:rPr lang="en-US" sz="2200" b="1" dirty="0" smtClean="0"/>
              <a:t>Our project web page:</a:t>
            </a:r>
          </a:p>
          <a:p>
            <a:pPr marL="0" indent="0" algn="ctr">
              <a:buNone/>
            </a:pPr>
            <a:r>
              <a:rPr lang="en-US" sz="2200" dirty="0">
                <a:hlinkClick r:id="rId3"/>
              </a:rPr>
              <a:t>http://graphics.stanford.edu/~sidch/projects/assembly</a:t>
            </a:r>
            <a:r>
              <a:rPr lang="en-US" sz="2200" dirty="0" smtClean="0">
                <a:hlinkClick r:id="rId3"/>
              </a:rPr>
              <a:t>/</a:t>
            </a:r>
            <a:r>
              <a:rPr lang="en-US" sz="2200" dirty="0" smtClean="0"/>
              <a:t> </a:t>
            </a:r>
          </a:p>
          <a:p>
            <a:pPr marL="0" indent="0">
              <a:buFont typeface="Arial" pitchFamily="34" charset="0"/>
              <a:buNone/>
            </a:pPr>
            <a:endParaRPr lang="en-US" sz="2200" dirty="0" smtClean="0"/>
          </a:p>
        </p:txBody>
      </p:sp>
      <p:pic>
        <p:nvPicPr>
          <p:cNvPr id="13314" name="Picture 2" descr="http://t2.gstatic.com/images?q=tbn:ANd9GcQ_Onrkq2zyT02C63E_ZPOlcMVllO3wV-QAV1MLkYBxLiglufB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4317" y="3257550"/>
            <a:ext cx="1683883"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www.persga.org/PartnersPhotos/Partner_Photo_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676886"/>
            <a:ext cx="1699792" cy="86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9867"/>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871629"/>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114552"/>
            <a:ext cx="8229600" cy="1142999"/>
          </a:xfrm>
        </p:spPr>
        <p:txBody>
          <a:bodyPr>
            <a:normAutofit/>
          </a:bodyPr>
          <a:lstStyle/>
          <a:p>
            <a:pPr marL="0" indent="0" algn="ctr">
              <a:buNone/>
            </a:pPr>
            <a:r>
              <a:rPr lang="en-US" sz="6000" u="sng" dirty="0" smtClean="0"/>
              <a:t>BACKUP/OTHER SLIDES</a:t>
            </a:r>
            <a:endParaRPr lang="en-US" sz="6000" u="sng" dirty="0"/>
          </a:p>
        </p:txBody>
      </p:sp>
    </p:spTree>
    <p:extLst>
      <p:ext uri="{BB962C8B-B14F-4D97-AF65-F5344CB8AC3E}">
        <p14:creationId xmlns:p14="http://schemas.microsoft.com/office/powerpoint/2010/main" val="97651212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825" y="1276350"/>
            <a:ext cx="4152575" cy="3085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205979"/>
            <a:ext cx="9144000" cy="857250"/>
          </a:xfrm>
        </p:spPr>
        <p:txBody>
          <a:bodyPr>
            <a:normAutofit/>
          </a:bodyPr>
          <a:lstStyle/>
          <a:p>
            <a:r>
              <a:rPr lang="en-US" sz="3000" dirty="0" smtClean="0"/>
              <a:t>The model is learned from an input shape repository</a:t>
            </a:r>
            <a:endParaRPr lang="en-US" sz="3000" dirty="0"/>
          </a:p>
        </p:txBody>
      </p:sp>
      <p:grpSp>
        <p:nvGrpSpPr>
          <p:cNvPr id="11" name="Group 10"/>
          <p:cNvGrpSpPr/>
          <p:nvPr/>
        </p:nvGrpSpPr>
        <p:grpSpPr>
          <a:xfrm>
            <a:off x="228601" y="1123950"/>
            <a:ext cx="3962400" cy="3653472"/>
            <a:chOff x="228600" y="1200150"/>
            <a:chExt cx="4028815" cy="3714709"/>
          </a:xfrm>
        </p:grpSpPr>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00150"/>
              <a:ext cx="402881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02193" y="4476750"/>
              <a:ext cx="2743200" cy="438109"/>
            </a:xfrm>
            <a:prstGeom prst="rect">
              <a:avLst/>
            </a:prstGeom>
            <a:noFill/>
          </p:spPr>
          <p:txBody>
            <a:bodyPr wrap="square" rtlCol="0">
              <a:spAutoFit/>
            </a:bodyPr>
            <a:lstStyle/>
            <a:p>
              <a:pPr algn="ctr" fontAlgn="base">
                <a:spcBef>
                  <a:spcPct val="0"/>
                </a:spcBef>
                <a:spcAft>
                  <a:spcPct val="0"/>
                </a:spcAft>
              </a:pPr>
              <a:r>
                <a:rPr lang="en-US" sz="2200" dirty="0">
                  <a:solidFill>
                    <a:srgbClr val="383E68"/>
                  </a:solidFill>
                  <a:latin typeface="Gill Sans MT" pitchFamily="34" charset="0"/>
                  <a:cs typeface="Arial" charset="0"/>
                </a:rPr>
                <a:t>Input </a:t>
              </a:r>
              <a:r>
                <a:rPr lang="en-US" sz="2200" dirty="0" smtClean="0">
                  <a:solidFill>
                    <a:srgbClr val="383E68"/>
                  </a:solidFill>
                  <a:latin typeface="Gill Sans MT" pitchFamily="34" charset="0"/>
                  <a:cs typeface="Arial" charset="0"/>
                </a:rPr>
                <a:t>repository</a:t>
              </a:r>
              <a:endParaRPr lang="en-US" sz="2200" dirty="0">
                <a:solidFill>
                  <a:srgbClr val="383E68"/>
                </a:solidFill>
                <a:latin typeface="Gill Sans MT" pitchFamily="34" charset="0"/>
                <a:cs typeface="Arial" charset="0"/>
              </a:endParaRPr>
            </a:p>
          </p:txBody>
        </p:sp>
      </p:grpSp>
      <p:sp>
        <p:nvSpPr>
          <p:cNvPr id="20" name="TextBox 19"/>
          <p:cNvSpPr txBox="1"/>
          <p:nvPr/>
        </p:nvSpPr>
        <p:spPr>
          <a:xfrm>
            <a:off x="5474191" y="4475551"/>
            <a:ext cx="2895600" cy="430887"/>
          </a:xfrm>
          <a:prstGeom prst="rect">
            <a:avLst/>
          </a:prstGeom>
          <a:noFill/>
        </p:spPr>
        <p:txBody>
          <a:bodyPr wrap="square" rtlCol="0">
            <a:spAutoFit/>
          </a:bodyPr>
          <a:lstStyle/>
          <a:p>
            <a:pPr algn="ctr" fontAlgn="base">
              <a:spcBef>
                <a:spcPct val="0"/>
              </a:spcBef>
              <a:spcAft>
                <a:spcPct val="0"/>
              </a:spcAft>
            </a:pPr>
            <a:r>
              <a:rPr lang="en-US" sz="2200" dirty="0">
                <a:solidFill>
                  <a:srgbClr val="383E68"/>
                </a:solidFill>
                <a:latin typeface="Gill Sans MT" pitchFamily="34" charset="0"/>
                <a:cs typeface="Arial" charset="0"/>
              </a:rPr>
              <a:t>Probabilistic </a:t>
            </a:r>
            <a:r>
              <a:rPr lang="en-US" sz="2200" dirty="0" smtClean="0">
                <a:solidFill>
                  <a:srgbClr val="383E68"/>
                </a:solidFill>
                <a:latin typeface="Gill Sans MT" pitchFamily="34" charset="0"/>
                <a:cs typeface="Arial" charset="0"/>
              </a:rPr>
              <a:t>model</a:t>
            </a:r>
            <a:endParaRPr lang="en-US" sz="2200" dirty="0">
              <a:solidFill>
                <a:srgbClr val="383E68"/>
              </a:solidFill>
              <a:latin typeface="Gill Sans MT" pitchFamily="34" charset="0"/>
              <a:cs typeface="Arial" charset="0"/>
            </a:endParaRPr>
          </a:p>
        </p:txBody>
      </p:sp>
      <p:cxnSp>
        <p:nvCxnSpPr>
          <p:cNvPr id="6" name="Straight Arrow Connector 5"/>
          <p:cNvCxnSpPr/>
          <p:nvPr/>
        </p:nvCxnSpPr>
        <p:spPr bwMode="auto">
          <a:xfrm>
            <a:off x="4102591" y="2647950"/>
            <a:ext cx="1066800" cy="0"/>
          </a:xfrm>
          <a:prstGeom prst="straightConnector1">
            <a:avLst/>
          </a:prstGeom>
          <a:solidFill>
            <a:schemeClr val="accent1"/>
          </a:solidFill>
          <a:ln w="127000" cap="flat" cmpd="sng" algn="ctr">
            <a:solidFill>
              <a:srgbClr val="0070C0"/>
            </a:solidFill>
            <a:prstDash val="solid"/>
            <a:miter lim="800000"/>
            <a:headEnd type="none" w="med" len="med"/>
            <a:tailEnd type="triangle" w="med" len="sm"/>
          </a:ln>
          <a:effectLst>
            <a:outerShdw blurRad="50800" dist="38100" dir="2700000" algn="tl" rotWithShape="0">
              <a:prstClr val="black">
                <a:alpha val="40000"/>
              </a:prstClr>
            </a:outerShdw>
          </a:effectLst>
        </p:spPr>
      </p:cxnSp>
      <p:sp>
        <p:nvSpPr>
          <p:cNvPr id="18" name="TextBox 17"/>
          <p:cNvSpPr txBox="1"/>
          <p:nvPr/>
        </p:nvSpPr>
        <p:spPr>
          <a:xfrm>
            <a:off x="4026391" y="2038351"/>
            <a:ext cx="1371600" cy="430887"/>
          </a:xfrm>
          <a:prstGeom prst="rect">
            <a:avLst/>
          </a:prstGeom>
          <a:noFill/>
        </p:spPr>
        <p:txBody>
          <a:bodyPr wrap="square" rtlCol="0">
            <a:spAutoFit/>
          </a:bodyPr>
          <a:lstStyle/>
          <a:p>
            <a:pPr fontAlgn="base">
              <a:spcBef>
                <a:spcPct val="0"/>
              </a:spcBef>
              <a:spcAft>
                <a:spcPct val="0"/>
              </a:spcAft>
            </a:pPr>
            <a:r>
              <a:rPr lang="en-US" sz="2200" dirty="0">
                <a:solidFill>
                  <a:srgbClr val="383E68"/>
                </a:solidFill>
                <a:latin typeface="Gill Sans MT" pitchFamily="34" charset="0"/>
                <a:cs typeface="Arial" charset="0"/>
              </a:rPr>
              <a:t>Learning</a:t>
            </a:r>
          </a:p>
        </p:txBody>
      </p:sp>
    </p:spTree>
    <p:custDataLst>
      <p:tags r:id="rId1"/>
    </p:custDataLst>
    <p:extLst>
      <p:ext uri="{BB962C8B-B14F-4D97-AF65-F5344CB8AC3E}">
        <p14:creationId xmlns:p14="http://schemas.microsoft.com/office/powerpoint/2010/main" val="3464428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3314"/>
                                        </p:tgtEl>
                                        <p:attrNameLst>
                                          <p:attrName>style.visibility</p:attrName>
                                        </p:attrNameLst>
                                      </p:cBhvr>
                                      <p:to>
                                        <p:strVal val="visible"/>
                                      </p:to>
                                    </p:set>
                                    <p:animEffect transition="in" filter="fade">
                                      <p:cBhvr>
                                        <p:cTn id="18" dur="500"/>
                                        <p:tgtEl>
                                          <p:spTgt spid="133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Gaussian mixture model for style clustering</a:t>
            </a:r>
            <a:endParaRPr lang="en-US" sz="3200" dirty="0"/>
          </a:p>
        </p:txBody>
      </p:sp>
      <p:pic>
        <p:nvPicPr>
          <p:cNvPr id="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464207"/>
            <a:ext cx="4679172" cy="293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1200150"/>
            <a:ext cx="3117622" cy="3516347"/>
          </a:xfrm>
          <a:prstGeom prst="rect">
            <a:avLst/>
          </a:prstGeom>
          <a:noFill/>
        </p:spPr>
        <p:txBody>
          <a:bodyPr wrap="square" rtlCol="0">
            <a:spAutoFit/>
          </a:bodyPr>
          <a:lstStyle/>
          <a:p>
            <a:pPr algn="ctr"/>
            <a:r>
              <a:rPr lang="en-US" sz="2100" b="1" dirty="0">
                <a:solidFill>
                  <a:srgbClr val="383E68"/>
                </a:solidFill>
                <a:latin typeface="Gill Sans MT" pitchFamily="34" charset="0"/>
                <a:cs typeface="Arial" charset="0"/>
              </a:rPr>
              <a:t>Component </a:t>
            </a:r>
            <a:r>
              <a:rPr lang="en-US" sz="2100" b="1" dirty="0" smtClean="0">
                <a:solidFill>
                  <a:srgbClr val="383E68"/>
                </a:solidFill>
                <a:latin typeface="Gill Sans MT" pitchFamily="34" charset="0"/>
                <a:cs typeface="Arial" charset="0"/>
              </a:rPr>
              <a:t>features:</a:t>
            </a:r>
            <a:endParaRPr lang="en-US" sz="2100" b="1" dirty="0">
              <a:solidFill>
                <a:srgbClr val="383E68"/>
              </a:solidFill>
              <a:latin typeface="Gill Sans MT" pitchFamily="34" charset="0"/>
              <a:cs typeface="Arial" charset="0"/>
            </a:endParaRPr>
          </a:p>
          <a:p>
            <a:pPr algn="ctr">
              <a:buFont typeface="Arial" charset="0"/>
              <a:buNone/>
            </a:pPr>
            <a:endParaRPr lang="en-US" sz="1000" dirty="0" smtClean="0">
              <a:solidFill>
                <a:srgbClr val="383E68"/>
              </a:solidFill>
              <a:latin typeface="Gill Sans MT" pitchFamily="34" charset="0"/>
              <a:cs typeface="Arial" charset="0"/>
            </a:endParaRPr>
          </a:p>
          <a:p>
            <a:pPr algn="ctr">
              <a:buFont typeface="Arial" charset="0"/>
              <a:buNone/>
            </a:pPr>
            <a:endParaRPr lang="en-US" sz="400" dirty="0">
              <a:solidFill>
                <a:srgbClr val="383E68"/>
              </a:solidFill>
              <a:latin typeface="Gill Sans MT" pitchFamily="34" charset="0"/>
              <a:cs typeface="Arial" charset="0"/>
            </a:endParaRPr>
          </a:p>
          <a:p>
            <a:pPr algn="ctr"/>
            <a:r>
              <a:rPr lang="en-US" sz="2100" dirty="0">
                <a:solidFill>
                  <a:srgbClr val="383E68"/>
                </a:solidFill>
                <a:latin typeface="Gill Sans MT" pitchFamily="34" charset="0"/>
                <a:cs typeface="Arial" charset="0"/>
              </a:rPr>
              <a:t>Shape diameter</a:t>
            </a:r>
          </a:p>
          <a:p>
            <a:pPr algn="ctr">
              <a:buFont typeface="Arial" charset="0"/>
              <a:buNone/>
            </a:pPr>
            <a:endParaRPr lang="en-US" sz="1050" dirty="0" smtClean="0">
              <a:solidFill>
                <a:srgbClr val="383E68"/>
              </a:solidFill>
              <a:latin typeface="Gill Sans MT" pitchFamily="34" charset="0"/>
              <a:cs typeface="Arial" charset="0"/>
            </a:endParaRPr>
          </a:p>
          <a:p>
            <a:pPr algn="ctr">
              <a:buFont typeface="Arial" charset="0"/>
              <a:buNone/>
            </a:pPr>
            <a:r>
              <a:rPr lang="en-US" sz="2100" dirty="0">
                <a:solidFill>
                  <a:srgbClr val="383E68"/>
                </a:solidFill>
                <a:latin typeface="Gill Sans MT" pitchFamily="34" charset="0"/>
                <a:cs typeface="Arial" charset="0"/>
              </a:rPr>
              <a:t>Curvature </a:t>
            </a:r>
            <a:endParaRPr lang="en-US" sz="2100" dirty="0" smtClean="0">
              <a:solidFill>
                <a:srgbClr val="383E68"/>
              </a:solidFill>
              <a:latin typeface="Gill Sans MT" pitchFamily="34" charset="0"/>
              <a:cs typeface="Arial" charset="0"/>
            </a:endParaRPr>
          </a:p>
          <a:p>
            <a:pPr algn="ctr">
              <a:buFont typeface="Arial" charset="0"/>
              <a:buNone/>
            </a:pPr>
            <a:endParaRPr lang="en-US" sz="1000" dirty="0">
              <a:solidFill>
                <a:srgbClr val="383E68"/>
              </a:solidFill>
              <a:latin typeface="Gill Sans MT" pitchFamily="34" charset="0"/>
              <a:cs typeface="Arial" charset="0"/>
            </a:endParaRPr>
          </a:p>
          <a:p>
            <a:pPr algn="ctr">
              <a:buFont typeface="Arial" charset="0"/>
              <a:buNone/>
            </a:pPr>
            <a:r>
              <a:rPr lang="en-US" sz="2100" dirty="0" smtClean="0">
                <a:solidFill>
                  <a:srgbClr val="383E68"/>
                </a:solidFill>
                <a:latin typeface="Gill Sans MT" pitchFamily="34" charset="0"/>
                <a:cs typeface="Arial" charset="0"/>
              </a:rPr>
              <a:t>Singular </a:t>
            </a:r>
            <a:r>
              <a:rPr lang="en-US" sz="2100" dirty="0">
                <a:solidFill>
                  <a:srgbClr val="383E68"/>
                </a:solidFill>
                <a:latin typeface="Gill Sans MT" pitchFamily="34" charset="0"/>
                <a:cs typeface="Arial" charset="0"/>
              </a:rPr>
              <a:t>values from PCA</a:t>
            </a:r>
          </a:p>
          <a:p>
            <a:pPr algn="ctr">
              <a:buFont typeface="Arial" charset="0"/>
              <a:buNone/>
            </a:pPr>
            <a:endParaRPr lang="en-US" sz="1000" dirty="0">
              <a:solidFill>
                <a:srgbClr val="383E68"/>
              </a:solidFill>
              <a:latin typeface="Gill Sans MT" pitchFamily="34" charset="0"/>
              <a:cs typeface="Arial" charset="0"/>
            </a:endParaRPr>
          </a:p>
          <a:p>
            <a:pPr algn="ctr">
              <a:buFont typeface="Arial" charset="0"/>
              <a:buNone/>
            </a:pPr>
            <a:r>
              <a:rPr lang="en-US" sz="2100" dirty="0">
                <a:solidFill>
                  <a:srgbClr val="383E68"/>
                </a:solidFill>
                <a:latin typeface="Gill Sans MT" pitchFamily="34" charset="0"/>
                <a:cs typeface="Arial" charset="0"/>
              </a:rPr>
              <a:t>Average geodesic distance</a:t>
            </a:r>
          </a:p>
          <a:p>
            <a:pPr algn="ctr">
              <a:buFont typeface="Arial" charset="0"/>
              <a:buNone/>
            </a:pPr>
            <a:endParaRPr lang="en-US" sz="1000" dirty="0">
              <a:solidFill>
                <a:srgbClr val="383E68"/>
              </a:solidFill>
              <a:latin typeface="Gill Sans MT" pitchFamily="34" charset="0"/>
              <a:cs typeface="Arial" charset="0"/>
            </a:endParaRPr>
          </a:p>
          <a:p>
            <a:pPr algn="ctr">
              <a:buFont typeface="Arial" charset="0"/>
              <a:buNone/>
            </a:pPr>
            <a:r>
              <a:rPr lang="en-US" sz="2100" dirty="0">
                <a:solidFill>
                  <a:srgbClr val="383E68"/>
                </a:solidFill>
                <a:latin typeface="Gill Sans MT" pitchFamily="34" charset="0"/>
                <a:cs typeface="Arial" charset="0"/>
              </a:rPr>
              <a:t>Geodesic distance from </a:t>
            </a:r>
            <a:br>
              <a:rPr lang="en-US" sz="2100" dirty="0">
                <a:solidFill>
                  <a:srgbClr val="383E68"/>
                </a:solidFill>
                <a:latin typeface="Gill Sans MT" pitchFamily="34" charset="0"/>
                <a:cs typeface="Arial" charset="0"/>
              </a:rPr>
            </a:br>
            <a:r>
              <a:rPr lang="en-US" sz="2100" dirty="0">
                <a:solidFill>
                  <a:srgbClr val="383E68"/>
                </a:solidFill>
                <a:latin typeface="Gill Sans MT" pitchFamily="34" charset="0"/>
                <a:cs typeface="Arial" charset="0"/>
              </a:rPr>
              <a:t>other </a:t>
            </a:r>
            <a:r>
              <a:rPr lang="en-US" sz="2100" dirty="0" smtClean="0">
                <a:solidFill>
                  <a:srgbClr val="383E68"/>
                </a:solidFill>
                <a:latin typeface="Gill Sans MT" pitchFamily="34" charset="0"/>
                <a:cs typeface="Arial" charset="0"/>
              </a:rPr>
              <a:t>components</a:t>
            </a:r>
            <a:endParaRPr lang="en-US" sz="2100" dirty="0">
              <a:solidFill>
                <a:srgbClr val="383E68"/>
              </a:solidFill>
              <a:latin typeface="Gill Sans MT" pitchFamily="34" charset="0"/>
              <a:cs typeface="Arial" charset="0"/>
            </a:endParaRPr>
          </a:p>
          <a:p>
            <a:pPr algn="ctr">
              <a:buFont typeface="Arial" charset="0"/>
              <a:buNone/>
            </a:pPr>
            <a:endParaRPr lang="en-US" sz="2000" dirty="0">
              <a:solidFill>
                <a:srgbClr val="383E68"/>
              </a:solidFill>
              <a:latin typeface="Gill Sans MT" pitchFamily="34" charset="0"/>
              <a:cs typeface="Arial" charset="0"/>
            </a:endParaRPr>
          </a:p>
        </p:txBody>
      </p:sp>
    </p:spTree>
    <p:custDataLst>
      <p:tags r:id="rId1"/>
    </p:custDataLst>
    <p:extLst>
      <p:ext uri="{BB962C8B-B14F-4D97-AF65-F5344CB8AC3E}">
        <p14:creationId xmlns:p14="http://schemas.microsoft.com/office/powerpoint/2010/main" val="3487073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N</a:t>
            </a:r>
            <a:r>
              <a:rPr lang="en-US" sz="3000" dirty="0" smtClean="0"/>
              <a:t>umber of components used per shape</a:t>
            </a:r>
            <a:endParaRPr lang="en-US" sz="30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837" y="1352550"/>
            <a:ext cx="8358326"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122575"/>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smtClean="0"/>
              <a:t>Number of source models </a:t>
            </a:r>
            <a:br>
              <a:rPr lang="en-US" sz="3000" dirty="0" smtClean="0"/>
            </a:br>
            <a:r>
              <a:rPr lang="en-US" sz="3000" dirty="0" smtClean="0"/>
              <a:t>contributing to each shape</a:t>
            </a:r>
            <a:endParaRPr lang="en-US" sz="3000" dirty="0"/>
          </a:p>
        </p:txBody>
      </p:sp>
      <p:grpSp>
        <p:nvGrpSpPr>
          <p:cNvPr id="4" name="Group 3"/>
          <p:cNvGrpSpPr/>
          <p:nvPr/>
        </p:nvGrpSpPr>
        <p:grpSpPr>
          <a:xfrm>
            <a:off x="495300" y="1276350"/>
            <a:ext cx="8153400" cy="3342070"/>
            <a:chOff x="228600" y="1123950"/>
            <a:chExt cx="8551377" cy="350520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8438"/>
              <a:ext cx="8551377" cy="341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105400" y="1123950"/>
              <a:ext cx="381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47955580"/>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 name="TextShape 1"/>
          <p:cNvSpPr txBox="1"/>
          <p:nvPr/>
        </p:nvSpPr>
        <p:spPr>
          <a:xfrm>
            <a:off x="457174" y="205014"/>
            <a:ext cx="8228763" cy="858756"/>
          </a:xfrm>
          <a:prstGeom prst="rect">
            <a:avLst/>
          </a:prstGeom>
        </p:spPr>
        <p:txBody>
          <a:bodyPr wrap="none" lIns="0" tIns="0" rIns="0" bIns="0" anchor="ctr"/>
          <a:lstStyle/>
          <a:p>
            <a:pPr algn="ctr"/>
            <a:r>
              <a:rPr lang="en-US"/>
              <a:t>Component Assembly</a:t>
            </a:r>
            <a:endParaRPr/>
          </a:p>
        </p:txBody>
      </p:sp>
      <p:pic>
        <p:nvPicPr>
          <p:cNvPr id="959" name="Picture 958"/>
          <p:cNvPicPr/>
          <p:nvPr/>
        </p:nvPicPr>
        <p:blipFill>
          <a:blip r:embed="rId2"/>
          <a:stretch>
            <a:fillRect/>
          </a:stretch>
        </p:blipFill>
        <p:spPr>
          <a:xfrm>
            <a:off x="1778073" y="1205591"/>
            <a:ext cx="5588597" cy="3284143"/>
          </a:xfrm>
          <a:prstGeom prst="rect">
            <a:avLst/>
          </a:prstGeom>
        </p:spPr>
      </p:pic>
      <p:sp>
        <p:nvSpPr>
          <p:cNvPr id="960" name="TextShape 3"/>
          <p:cNvSpPr txBox="1"/>
          <p:nvPr/>
        </p:nvSpPr>
        <p:spPr>
          <a:xfrm>
            <a:off x="3110400" y="2252951"/>
            <a:ext cx="657348" cy="235876"/>
          </a:xfrm>
          <a:prstGeom prst="rect">
            <a:avLst/>
          </a:prstGeom>
        </p:spPr>
        <p:txBody>
          <a:bodyPr wrap="none" lIns="72891" tIns="36446" rIns="72891" bIns="36446"/>
          <a:lstStyle/>
          <a:p>
            <a:r>
              <a:rPr lang="en-US"/>
              <a:t>Head</a:t>
            </a:r>
            <a:endParaRPr/>
          </a:p>
        </p:txBody>
      </p:sp>
      <p:sp>
        <p:nvSpPr>
          <p:cNvPr id="961" name="TextShape 4"/>
          <p:cNvSpPr txBox="1"/>
          <p:nvPr/>
        </p:nvSpPr>
        <p:spPr>
          <a:xfrm>
            <a:off x="5353156" y="3030633"/>
            <a:ext cx="671389" cy="235876"/>
          </a:xfrm>
          <a:prstGeom prst="rect">
            <a:avLst/>
          </a:prstGeom>
        </p:spPr>
        <p:txBody>
          <a:bodyPr wrap="none" lIns="72891" tIns="36446" rIns="72891" bIns="36446"/>
          <a:lstStyle/>
          <a:p>
            <a:r>
              <a:rPr lang="en-US"/>
              <a:t>Torso</a:t>
            </a:r>
            <a:endParaRPr/>
          </a:p>
        </p:txBody>
      </p:sp>
    </p:spTree>
    <p:extLst>
      <p:ext uri="{BB962C8B-B14F-4D97-AF65-F5344CB8AC3E}">
        <p14:creationId xmlns:p14="http://schemas.microsoft.com/office/powerpoint/2010/main" val="1414983766"/>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 name="TextShape 1"/>
          <p:cNvSpPr txBox="1"/>
          <p:nvPr/>
        </p:nvSpPr>
        <p:spPr>
          <a:xfrm>
            <a:off x="457174" y="205014"/>
            <a:ext cx="8228763" cy="858756"/>
          </a:xfrm>
          <a:prstGeom prst="rect">
            <a:avLst/>
          </a:prstGeom>
        </p:spPr>
        <p:txBody>
          <a:bodyPr wrap="none" lIns="0" tIns="0" rIns="0" bIns="0" anchor="ctr"/>
          <a:lstStyle/>
          <a:p>
            <a:pPr algn="ctr"/>
            <a:r>
              <a:rPr lang="en-US" sz="3600">
                <a:solidFill>
                  <a:srgbClr val="000000"/>
                </a:solidFill>
                <a:latin typeface="Gillius ADF"/>
                <a:ea typeface="Gillius ADF"/>
              </a:rPr>
              <a:t>Component Assembly</a:t>
            </a:r>
            <a:endParaRPr/>
          </a:p>
        </p:txBody>
      </p:sp>
      <p:pic>
        <p:nvPicPr>
          <p:cNvPr id="964" name="Picture 963"/>
          <p:cNvPicPr/>
          <p:nvPr/>
        </p:nvPicPr>
        <p:blipFill>
          <a:blip r:embed="rId2"/>
          <a:stretch>
            <a:fillRect/>
          </a:stretch>
        </p:blipFill>
        <p:spPr>
          <a:xfrm>
            <a:off x="1778073" y="1195304"/>
            <a:ext cx="5588597" cy="3304963"/>
          </a:xfrm>
          <a:prstGeom prst="rect">
            <a:avLst/>
          </a:prstGeom>
        </p:spPr>
      </p:pic>
      <p:sp>
        <p:nvSpPr>
          <p:cNvPr id="965" name="TextShape 3"/>
          <p:cNvSpPr txBox="1"/>
          <p:nvPr/>
        </p:nvSpPr>
        <p:spPr>
          <a:xfrm>
            <a:off x="537177" y="3638550"/>
            <a:ext cx="2552324" cy="1219062"/>
          </a:xfrm>
          <a:prstGeom prst="rect">
            <a:avLst/>
          </a:prstGeom>
        </p:spPr>
        <p:txBody>
          <a:bodyPr wrap="none" lIns="72891" tIns="36446" rIns="72891" bIns="36446"/>
          <a:lstStyle/>
          <a:p>
            <a:r>
              <a:rPr lang="en-US" sz="2200" b="1" dirty="0">
                <a:solidFill>
                  <a:srgbClr val="0000FF"/>
                </a:solidFill>
                <a:latin typeface="Gillius ADF"/>
              </a:rPr>
              <a:t>Slots</a:t>
            </a:r>
            <a:endParaRPr sz="2200" b="1" dirty="0"/>
          </a:p>
          <a:p>
            <a:pPr>
              <a:buSzPct val="45000"/>
            </a:pPr>
            <a:r>
              <a:rPr lang="en-US" sz="2200" b="1" dirty="0" smtClean="0">
                <a:latin typeface="Gillius ADF"/>
              </a:rPr>
              <a:t>Edge </a:t>
            </a:r>
            <a:r>
              <a:rPr lang="en-US" sz="2200" b="1" dirty="0">
                <a:latin typeface="Gillius ADF"/>
              </a:rPr>
              <a:t>loops</a:t>
            </a:r>
            <a:endParaRPr sz="2200" b="1" dirty="0"/>
          </a:p>
          <a:p>
            <a:pPr>
              <a:buSzPct val="45000"/>
            </a:pPr>
            <a:r>
              <a:rPr lang="en-US" sz="2200" b="1" dirty="0" smtClean="0">
                <a:latin typeface="Gillius ADF"/>
              </a:rPr>
              <a:t>Boundary </a:t>
            </a:r>
            <a:r>
              <a:rPr lang="en-US" sz="2200" b="1" dirty="0">
                <a:latin typeface="Gillius ADF"/>
              </a:rPr>
              <a:t>vertices</a:t>
            </a:r>
            <a:endParaRPr sz="2200" b="1" dirty="0"/>
          </a:p>
          <a:p>
            <a:pPr>
              <a:buSzPct val="45000"/>
            </a:pPr>
            <a:r>
              <a:rPr lang="en-US" sz="2200" b="1" dirty="0" smtClean="0">
                <a:latin typeface="Gillius ADF"/>
              </a:rPr>
              <a:t>Zones</a:t>
            </a:r>
            <a:r>
              <a:rPr lang="en-US" sz="2200" b="1" dirty="0">
                <a:latin typeface="Gillius ADF"/>
              </a:rPr>
              <a:t>	</a:t>
            </a:r>
            <a:endParaRPr sz="2200" b="1" dirty="0"/>
          </a:p>
        </p:txBody>
      </p:sp>
      <p:sp>
        <p:nvSpPr>
          <p:cNvPr id="966" name="Line 4"/>
          <p:cNvSpPr/>
          <p:nvPr/>
        </p:nvSpPr>
        <p:spPr>
          <a:xfrm flipV="1">
            <a:off x="1346046" y="3043369"/>
            <a:ext cx="1774479" cy="785275"/>
          </a:xfrm>
          <a:prstGeom prst="line">
            <a:avLst/>
          </a:prstGeom>
          <a:ln w="18360">
            <a:solidFill>
              <a:srgbClr val="000000"/>
            </a:solidFill>
            <a:round/>
            <a:tailEnd type="triangle" w="med" len="med"/>
          </a:ln>
        </p:spPr>
      </p:sp>
      <p:sp>
        <p:nvSpPr>
          <p:cNvPr id="967" name="Line 5"/>
          <p:cNvSpPr/>
          <p:nvPr/>
        </p:nvSpPr>
        <p:spPr>
          <a:xfrm flipV="1">
            <a:off x="1346044" y="3589338"/>
            <a:ext cx="2292716" cy="239306"/>
          </a:xfrm>
          <a:prstGeom prst="line">
            <a:avLst/>
          </a:prstGeom>
          <a:ln w="18360">
            <a:solidFill>
              <a:srgbClr val="000000"/>
            </a:solidFill>
            <a:round/>
            <a:tailEnd type="triangle" w="med" len="med"/>
          </a:ln>
        </p:spPr>
      </p:sp>
      <p:sp>
        <p:nvSpPr>
          <p:cNvPr id="968" name="Line 6"/>
          <p:cNvSpPr/>
          <p:nvPr/>
        </p:nvSpPr>
        <p:spPr>
          <a:xfrm>
            <a:off x="1346044" y="3828644"/>
            <a:ext cx="2940920" cy="671623"/>
          </a:xfrm>
          <a:prstGeom prst="line">
            <a:avLst/>
          </a:prstGeom>
          <a:ln w="18360">
            <a:solidFill>
              <a:srgbClr val="000000"/>
            </a:solidFill>
            <a:round/>
            <a:tailEnd type="triangle" w="med" len="med"/>
          </a:ln>
        </p:spPr>
      </p:sp>
    </p:spTree>
    <p:extLst>
      <p:ext uri="{BB962C8B-B14F-4D97-AF65-F5344CB8AC3E}">
        <p14:creationId xmlns:p14="http://schemas.microsoft.com/office/powerpoint/2010/main" val="3808163803"/>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 name="TextShape 1"/>
          <p:cNvSpPr txBox="1"/>
          <p:nvPr/>
        </p:nvSpPr>
        <p:spPr>
          <a:xfrm>
            <a:off x="457174" y="205014"/>
            <a:ext cx="8228763" cy="858756"/>
          </a:xfrm>
          <a:prstGeom prst="rect">
            <a:avLst/>
          </a:prstGeom>
        </p:spPr>
        <p:txBody>
          <a:bodyPr wrap="none" lIns="0" tIns="0" rIns="0" bIns="0" anchor="ctr"/>
          <a:lstStyle/>
          <a:p>
            <a:pPr algn="ctr"/>
            <a:r>
              <a:rPr lang="en-US" sz="3600">
                <a:solidFill>
                  <a:srgbClr val="000000"/>
                </a:solidFill>
                <a:latin typeface="Gillius ADF"/>
                <a:ea typeface="Gillius ADF"/>
              </a:rPr>
              <a:t>Component Assembly</a:t>
            </a:r>
            <a:endParaRPr/>
          </a:p>
        </p:txBody>
      </p:sp>
      <p:pic>
        <p:nvPicPr>
          <p:cNvPr id="971" name="Picture 970"/>
          <p:cNvPicPr/>
          <p:nvPr/>
        </p:nvPicPr>
        <p:blipFill>
          <a:blip r:embed="rId2"/>
          <a:stretch>
            <a:fillRect/>
          </a:stretch>
        </p:blipFill>
        <p:spPr>
          <a:xfrm>
            <a:off x="1778073" y="1188445"/>
            <a:ext cx="5588597" cy="3318680"/>
          </a:xfrm>
          <a:prstGeom prst="rect">
            <a:avLst/>
          </a:prstGeom>
        </p:spPr>
      </p:pic>
      <p:sp>
        <p:nvSpPr>
          <p:cNvPr id="972" name="TextShape 3"/>
          <p:cNvSpPr txBox="1"/>
          <p:nvPr/>
        </p:nvSpPr>
        <p:spPr>
          <a:xfrm>
            <a:off x="853931" y="3233687"/>
            <a:ext cx="2143482" cy="709834"/>
          </a:xfrm>
          <a:prstGeom prst="rect">
            <a:avLst/>
          </a:prstGeom>
        </p:spPr>
        <p:txBody>
          <a:bodyPr wrap="none" lIns="72891" tIns="36446" rIns="72891" bIns="36446"/>
          <a:lstStyle/>
          <a:p>
            <a:pPr algn="r"/>
            <a:r>
              <a:rPr lang="en-US" sz="2900">
                <a:solidFill>
                  <a:srgbClr val="0000FF"/>
                </a:solidFill>
                <a:latin typeface="Gillius ADF"/>
              </a:rPr>
              <a:t>Cap</a:t>
            </a:r>
            <a:endParaRPr/>
          </a:p>
          <a:p>
            <a:pPr algn="r"/>
            <a:r>
              <a:rPr lang="en-US" sz="1600">
                <a:solidFill>
                  <a:srgbClr val="008000"/>
                </a:solidFill>
                <a:latin typeface="Gillius ADF"/>
                <a:ea typeface="Gillius ADF"/>
              </a:rPr>
              <a:t>[Schmidt/Singh '10]</a:t>
            </a:r>
            <a:endParaRPr/>
          </a:p>
        </p:txBody>
      </p:sp>
      <p:sp>
        <p:nvSpPr>
          <p:cNvPr id="973" name="Line 4"/>
          <p:cNvSpPr/>
          <p:nvPr/>
        </p:nvSpPr>
        <p:spPr>
          <a:xfrm>
            <a:off x="2817810" y="3418125"/>
            <a:ext cx="886586" cy="0"/>
          </a:xfrm>
          <a:prstGeom prst="line">
            <a:avLst/>
          </a:prstGeom>
          <a:ln w="18360">
            <a:solidFill>
              <a:srgbClr val="000000"/>
            </a:solidFill>
            <a:round/>
            <a:tailEnd type="triangle" w="med" len="med"/>
          </a:ln>
        </p:spPr>
      </p:sp>
    </p:spTree>
    <p:extLst>
      <p:ext uri="{BB962C8B-B14F-4D97-AF65-F5344CB8AC3E}">
        <p14:creationId xmlns:p14="http://schemas.microsoft.com/office/powerpoint/2010/main" val="4157016232"/>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 name="TextShape 1"/>
          <p:cNvSpPr txBox="1"/>
          <p:nvPr/>
        </p:nvSpPr>
        <p:spPr>
          <a:xfrm>
            <a:off x="457174" y="205014"/>
            <a:ext cx="8228763" cy="858756"/>
          </a:xfrm>
          <a:prstGeom prst="rect">
            <a:avLst/>
          </a:prstGeom>
        </p:spPr>
        <p:txBody>
          <a:bodyPr wrap="none" lIns="0" tIns="0" rIns="0" bIns="0" anchor="ctr"/>
          <a:lstStyle/>
          <a:p>
            <a:pPr algn="ctr"/>
            <a:r>
              <a:rPr lang="en-US" sz="3600">
                <a:solidFill>
                  <a:srgbClr val="000000"/>
                </a:solidFill>
                <a:latin typeface="Gillius ADF"/>
                <a:ea typeface="Gillius ADF"/>
              </a:rPr>
              <a:t>Component Assembly</a:t>
            </a:r>
            <a:endParaRPr/>
          </a:p>
        </p:txBody>
      </p:sp>
      <p:pic>
        <p:nvPicPr>
          <p:cNvPr id="976" name="Picture 975"/>
          <p:cNvPicPr/>
          <p:nvPr/>
        </p:nvPicPr>
        <p:blipFill>
          <a:blip r:embed="rId2"/>
          <a:stretch>
            <a:fillRect/>
          </a:stretch>
        </p:blipFill>
        <p:spPr>
          <a:xfrm>
            <a:off x="1778073" y="1188690"/>
            <a:ext cx="5588597" cy="3321864"/>
          </a:xfrm>
          <a:prstGeom prst="rect">
            <a:avLst/>
          </a:prstGeom>
        </p:spPr>
      </p:pic>
      <p:pic>
        <p:nvPicPr>
          <p:cNvPr id="977" name="Picture 976"/>
          <p:cNvPicPr/>
          <p:nvPr/>
        </p:nvPicPr>
        <p:blipFill>
          <a:blip r:embed="rId3"/>
          <a:stretch>
            <a:fillRect/>
          </a:stretch>
        </p:blipFill>
        <p:spPr>
          <a:xfrm>
            <a:off x="1778071" y="1188690"/>
            <a:ext cx="5593822" cy="3321864"/>
          </a:xfrm>
          <a:prstGeom prst="rect">
            <a:avLst/>
          </a:prstGeom>
        </p:spPr>
      </p:pic>
      <p:sp>
        <p:nvSpPr>
          <p:cNvPr id="978" name="TextShape 3"/>
          <p:cNvSpPr txBox="1"/>
          <p:nvPr/>
        </p:nvSpPr>
        <p:spPr>
          <a:xfrm>
            <a:off x="1288573" y="3741690"/>
            <a:ext cx="1796685" cy="385044"/>
          </a:xfrm>
          <a:prstGeom prst="rect">
            <a:avLst/>
          </a:prstGeom>
        </p:spPr>
        <p:txBody>
          <a:bodyPr wrap="none" lIns="72891" tIns="36446" rIns="72891" bIns="36446"/>
          <a:lstStyle/>
          <a:p>
            <a:r>
              <a:rPr lang="en-US" sz="2300">
                <a:solidFill>
                  <a:srgbClr val="0000FF"/>
                </a:solidFill>
                <a:latin typeface="Gillius ADF"/>
              </a:rPr>
              <a:t>Slot frames</a:t>
            </a:r>
            <a:endParaRPr/>
          </a:p>
        </p:txBody>
      </p:sp>
      <p:sp>
        <p:nvSpPr>
          <p:cNvPr id="979" name="Line 4"/>
          <p:cNvSpPr/>
          <p:nvPr/>
        </p:nvSpPr>
        <p:spPr>
          <a:xfrm flipV="1">
            <a:off x="2280960" y="2691881"/>
            <a:ext cx="1118438" cy="1040991"/>
          </a:xfrm>
          <a:prstGeom prst="line">
            <a:avLst/>
          </a:prstGeom>
          <a:ln w="18360">
            <a:solidFill>
              <a:srgbClr val="000000"/>
            </a:solidFill>
            <a:round/>
            <a:tailEnd type="triangle" w="med" len="med"/>
          </a:ln>
        </p:spPr>
      </p:sp>
      <p:sp>
        <p:nvSpPr>
          <p:cNvPr id="980" name="Line 5"/>
          <p:cNvSpPr/>
          <p:nvPr/>
        </p:nvSpPr>
        <p:spPr>
          <a:xfrm flipV="1">
            <a:off x="2280960" y="3581746"/>
            <a:ext cx="1576916" cy="151127"/>
          </a:xfrm>
          <a:prstGeom prst="line">
            <a:avLst/>
          </a:prstGeom>
          <a:ln w="18360">
            <a:solidFill>
              <a:srgbClr val="000000"/>
            </a:solidFill>
            <a:round/>
            <a:tailEnd type="triangle" w="med" len="med"/>
          </a:ln>
        </p:spPr>
      </p:sp>
    </p:spTree>
    <p:extLst>
      <p:ext uri="{BB962C8B-B14F-4D97-AF65-F5344CB8AC3E}">
        <p14:creationId xmlns:p14="http://schemas.microsoft.com/office/powerpoint/2010/main" val="1939748908"/>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TextShape 1"/>
          <p:cNvSpPr txBox="1"/>
          <p:nvPr/>
        </p:nvSpPr>
        <p:spPr>
          <a:xfrm>
            <a:off x="457174" y="205014"/>
            <a:ext cx="8228763" cy="858756"/>
          </a:xfrm>
          <a:prstGeom prst="rect">
            <a:avLst/>
          </a:prstGeom>
        </p:spPr>
        <p:txBody>
          <a:bodyPr wrap="none" lIns="0" tIns="0" rIns="0" bIns="0" anchor="ctr"/>
          <a:lstStyle/>
          <a:p>
            <a:pPr algn="ctr"/>
            <a:r>
              <a:rPr lang="en-US" sz="3600">
                <a:solidFill>
                  <a:srgbClr val="000000"/>
                </a:solidFill>
                <a:latin typeface="Gillius ADF"/>
                <a:ea typeface="Gillius ADF"/>
              </a:rPr>
              <a:t>Component Assembly</a:t>
            </a:r>
            <a:endParaRPr/>
          </a:p>
        </p:txBody>
      </p:sp>
      <p:pic>
        <p:nvPicPr>
          <p:cNvPr id="983" name="Picture 982"/>
          <p:cNvPicPr/>
          <p:nvPr/>
        </p:nvPicPr>
        <p:blipFill>
          <a:blip r:embed="rId2"/>
          <a:stretch>
            <a:fillRect/>
          </a:stretch>
        </p:blipFill>
        <p:spPr>
          <a:xfrm>
            <a:off x="2008945" y="1549731"/>
            <a:ext cx="5063829" cy="2786182"/>
          </a:xfrm>
          <a:prstGeom prst="rect">
            <a:avLst/>
          </a:prstGeom>
        </p:spPr>
      </p:pic>
      <p:pic>
        <p:nvPicPr>
          <p:cNvPr id="984" name="Picture 983"/>
          <p:cNvPicPr/>
          <p:nvPr/>
        </p:nvPicPr>
        <p:blipFill>
          <a:blip r:embed="rId3"/>
          <a:stretch>
            <a:fillRect/>
          </a:stretch>
        </p:blipFill>
        <p:spPr>
          <a:xfrm>
            <a:off x="2008945" y="1549731"/>
            <a:ext cx="5057951" cy="2786182"/>
          </a:xfrm>
          <a:prstGeom prst="rect">
            <a:avLst/>
          </a:prstGeom>
        </p:spPr>
      </p:pic>
      <p:sp>
        <p:nvSpPr>
          <p:cNvPr id="985" name="Line 3"/>
          <p:cNvSpPr/>
          <p:nvPr/>
        </p:nvSpPr>
        <p:spPr>
          <a:xfrm flipV="1">
            <a:off x="2751520" y="3492098"/>
            <a:ext cx="747802" cy="240775"/>
          </a:xfrm>
          <a:prstGeom prst="line">
            <a:avLst/>
          </a:prstGeom>
          <a:ln w="18360">
            <a:solidFill>
              <a:srgbClr val="000000"/>
            </a:solidFill>
            <a:round/>
            <a:tailEnd type="triangle" w="med" len="med"/>
          </a:ln>
        </p:spPr>
      </p:sp>
      <p:sp>
        <p:nvSpPr>
          <p:cNvPr id="986" name="TextShape 4"/>
          <p:cNvSpPr txBox="1"/>
          <p:nvPr/>
        </p:nvSpPr>
        <p:spPr>
          <a:xfrm>
            <a:off x="524115" y="3028950"/>
            <a:ext cx="5489325" cy="1937958"/>
          </a:xfrm>
          <a:prstGeom prst="rect">
            <a:avLst/>
          </a:prstGeom>
        </p:spPr>
        <p:txBody>
          <a:bodyPr wrap="none" lIns="72891" tIns="36446" rIns="72891" bIns="36446"/>
          <a:lstStyle/>
          <a:p>
            <a:r>
              <a:rPr lang="en-US" sz="2200" dirty="0">
                <a:solidFill>
                  <a:srgbClr val="000000"/>
                </a:solidFill>
                <a:latin typeface="Gillius ADF"/>
                <a:ea typeface="Gillius ADF"/>
              </a:rPr>
              <a:t>Register Discrete
Exponential Maps</a:t>
            </a:r>
            <a:endParaRPr sz="2200" dirty="0"/>
          </a:p>
          <a:p>
            <a:r>
              <a:rPr lang="en-US" sz="2200" dirty="0">
                <a:solidFill>
                  <a:srgbClr val="008000"/>
                </a:solidFill>
                <a:latin typeface="Gillius ADF"/>
                <a:ea typeface="Gillius ADF"/>
              </a:rPr>
              <a:t>[Schmidt et al. '06, '10]</a:t>
            </a:r>
            <a:endParaRPr sz="2200" dirty="0"/>
          </a:p>
          <a:p>
            <a:r>
              <a:rPr lang="en-US" sz="2200" dirty="0">
                <a:solidFill>
                  <a:srgbClr val="000000"/>
                </a:solidFill>
                <a:latin typeface="Gillius ADF"/>
                <a:ea typeface="Gillius ADF"/>
              </a:rPr>
              <a:t>and deform proximal</a:t>
            </a:r>
            <a:endParaRPr sz="2200" dirty="0"/>
          </a:p>
          <a:p>
            <a:r>
              <a:rPr lang="en-US" sz="2200" dirty="0">
                <a:solidFill>
                  <a:srgbClr val="000000"/>
                </a:solidFill>
                <a:latin typeface="Gillius ADF"/>
                <a:ea typeface="Gillius ADF"/>
              </a:rPr>
              <a:t>regions for smooth </a:t>
            </a:r>
            <a:r>
              <a:rPr lang="en-US" sz="2200" dirty="0" smtClean="0">
                <a:solidFill>
                  <a:srgbClr val="000000"/>
                </a:solidFill>
                <a:latin typeface="Gillius ADF"/>
                <a:ea typeface="Gillius ADF"/>
              </a:rPr>
              <a:t>join</a:t>
            </a:r>
            <a:endParaRPr sz="2200" dirty="0"/>
          </a:p>
          <a:p>
            <a:r>
              <a:rPr lang="en-US" sz="2200" dirty="0">
                <a:solidFill>
                  <a:srgbClr val="000000"/>
                </a:solidFill>
                <a:latin typeface="Gillius ADF"/>
                <a:ea typeface="Gillius ADF"/>
              </a:rPr>
              <a:t>(note: gluing is asymmetric, </a:t>
            </a:r>
            <a:r>
              <a:rPr lang="en-US" sz="2200" i="1" dirty="0">
                <a:solidFill>
                  <a:srgbClr val="000000"/>
                </a:solidFill>
                <a:latin typeface="Gillius ADF"/>
                <a:ea typeface="Gillius ADF"/>
              </a:rPr>
              <a:t>not</a:t>
            </a:r>
            <a:r>
              <a:rPr lang="en-US" sz="2200" dirty="0">
                <a:solidFill>
                  <a:srgbClr val="000000"/>
                </a:solidFill>
                <a:latin typeface="Gillius ADF"/>
                <a:ea typeface="Gillius ADF"/>
              </a:rPr>
              <a:t> slot-to-slot)</a:t>
            </a:r>
            <a:endParaRPr sz="2200" dirty="0"/>
          </a:p>
        </p:txBody>
      </p:sp>
      <p:pic>
        <p:nvPicPr>
          <p:cNvPr id="987" name="Picture 986"/>
          <p:cNvPicPr/>
          <p:nvPr/>
        </p:nvPicPr>
        <p:blipFill>
          <a:blip r:embed="rId4"/>
          <a:stretch>
            <a:fillRect/>
          </a:stretch>
        </p:blipFill>
        <p:spPr>
          <a:xfrm>
            <a:off x="6844839" y="933219"/>
            <a:ext cx="1875710" cy="1377293"/>
          </a:xfrm>
          <a:prstGeom prst="rect">
            <a:avLst/>
          </a:prstGeom>
        </p:spPr>
      </p:pic>
    </p:spTree>
    <p:extLst>
      <p:ext uri="{BB962C8B-B14F-4D97-AF65-F5344CB8AC3E}">
        <p14:creationId xmlns:p14="http://schemas.microsoft.com/office/powerpoint/2010/main" val="1417668751"/>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 name="TextShape 1"/>
          <p:cNvSpPr txBox="1"/>
          <p:nvPr/>
        </p:nvSpPr>
        <p:spPr>
          <a:xfrm>
            <a:off x="457174" y="205014"/>
            <a:ext cx="8228763" cy="858756"/>
          </a:xfrm>
          <a:prstGeom prst="rect">
            <a:avLst/>
          </a:prstGeom>
        </p:spPr>
        <p:txBody>
          <a:bodyPr wrap="none" lIns="0" tIns="0" rIns="0" bIns="0" anchor="ctr"/>
          <a:lstStyle/>
          <a:p>
            <a:pPr algn="ctr"/>
            <a:r>
              <a:rPr lang="en-US" sz="3600" dirty="0">
                <a:solidFill>
                  <a:srgbClr val="000000"/>
                </a:solidFill>
                <a:latin typeface="Gillius ADF"/>
                <a:ea typeface="Gillius ADF"/>
              </a:rPr>
              <a:t>Component Assembly</a:t>
            </a:r>
            <a:endParaRPr dirty="0"/>
          </a:p>
        </p:txBody>
      </p:sp>
      <p:pic>
        <p:nvPicPr>
          <p:cNvPr id="990" name="Picture 989"/>
          <p:cNvPicPr/>
          <p:nvPr/>
        </p:nvPicPr>
        <p:blipFill>
          <a:blip r:embed="rId2"/>
          <a:stretch>
            <a:fillRect/>
          </a:stretch>
        </p:blipFill>
        <p:spPr>
          <a:xfrm>
            <a:off x="2008945" y="1549731"/>
            <a:ext cx="5057951" cy="2786182"/>
          </a:xfrm>
          <a:prstGeom prst="rect">
            <a:avLst/>
          </a:prstGeom>
        </p:spPr>
      </p:pic>
    </p:spTree>
    <p:extLst>
      <p:ext uri="{BB962C8B-B14F-4D97-AF65-F5344CB8AC3E}">
        <p14:creationId xmlns:p14="http://schemas.microsoft.com/office/powerpoint/2010/main" val="731498460"/>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 name="TextShape 1"/>
          <p:cNvSpPr txBox="1"/>
          <p:nvPr/>
        </p:nvSpPr>
        <p:spPr>
          <a:xfrm>
            <a:off x="457174" y="205014"/>
            <a:ext cx="8228763" cy="858756"/>
          </a:xfrm>
          <a:prstGeom prst="rect">
            <a:avLst/>
          </a:prstGeom>
        </p:spPr>
        <p:txBody>
          <a:bodyPr wrap="none" lIns="0" tIns="0" rIns="0" bIns="0" anchor="ctr"/>
          <a:lstStyle/>
          <a:p>
            <a:pPr algn="ctr"/>
            <a:r>
              <a:rPr lang="en-US" sz="3600" dirty="0">
                <a:solidFill>
                  <a:srgbClr val="000000"/>
                </a:solidFill>
                <a:latin typeface="Gillius ADF"/>
                <a:ea typeface="Gillius ADF"/>
              </a:rPr>
              <a:t>Constrained Translation</a:t>
            </a:r>
            <a:endParaRPr sz="3600" dirty="0">
              <a:solidFill>
                <a:srgbClr val="000000"/>
              </a:solidFill>
              <a:latin typeface="Gillius ADF"/>
              <a:ea typeface="Gillius ADF"/>
            </a:endParaRPr>
          </a:p>
        </p:txBody>
      </p:sp>
      <p:pic>
        <p:nvPicPr>
          <p:cNvPr id="998" name="Picture 997"/>
          <p:cNvPicPr/>
          <p:nvPr/>
        </p:nvPicPr>
        <p:blipFill>
          <a:blip r:embed="rId2"/>
          <a:stretch>
            <a:fillRect/>
          </a:stretch>
        </p:blipFill>
        <p:spPr>
          <a:xfrm>
            <a:off x="2148707" y="953794"/>
            <a:ext cx="4789200" cy="3364239"/>
          </a:xfrm>
          <a:prstGeom prst="rect">
            <a:avLst/>
          </a:prstGeom>
        </p:spPr>
      </p:pic>
      <p:sp>
        <p:nvSpPr>
          <p:cNvPr id="999" name="Freeform 2"/>
          <p:cNvSpPr/>
          <p:nvPr/>
        </p:nvSpPr>
        <p:spPr>
          <a:xfrm>
            <a:off x="3264534" y="2823659"/>
            <a:ext cx="1656921" cy="279965"/>
          </a:xfrm>
          <a:custGeom>
            <a:avLst/>
            <a:gdLst/>
            <a:ahLst/>
            <a:cxnLst/>
            <a:rect l="0" t="0" r="r" b="b"/>
            <a:pathLst>
              <a:path w="5074" h="1143">
                <a:moveTo>
                  <a:pt x="5073" y="13"/>
                </a:moveTo>
                <a:cubicBezTo>
                  <a:pt x="4801" y="21"/>
                  <a:pt x="3660" y="0"/>
                  <a:pt x="3385" y="13"/>
                </a:cubicBezTo>
                <a:cubicBezTo>
                  <a:pt x="3110" y="26"/>
                  <a:pt x="2713" y="13"/>
                  <a:pt x="1818" y="312"/>
                </a:cubicBezTo>
                <a:cubicBezTo>
                  <a:pt x="923" y="611"/>
                  <a:pt x="705" y="966"/>
                  <a:pt x="0" y="1142"/>
                </a:cubicBezTo>
              </a:path>
            </a:pathLst>
          </a:custGeom>
          <a:ln w="36720">
            <a:solidFill>
              <a:srgbClr val="800000"/>
            </a:solidFill>
            <a:round/>
          </a:ln>
        </p:spPr>
      </p:sp>
      <p:sp>
        <p:nvSpPr>
          <p:cNvPr id="1000" name="Ellipse 3"/>
          <p:cNvSpPr/>
          <p:nvPr/>
        </p:nvSpPr>
        <p:spPr>
          <a:xfrm>
            <a:off x="3175711" y="3036755"/>
            <a:ext cx="177317" cy="133002"/>
          </a:xfrm>
          <a:prstGeom prst="ellipse">
            <a:avLst/>
          </a:prstGeom>
          <a:solidFill>
            <a:srgbClr val="4700B8"/>
          </a:solidFill>
        </p:spPr>
      </p:sp>
      <p:sp>
        <p:nvSpPr>
          <p:cNvPr id="1001" name="Ellipse 4"/>
          <p:cNvSpPr/>
          <p:nvPr/>
        </p:nvSpPr>
        <p:spPr>
          <a:xfrm>
            <a:off x="4797366" y="2770996"/>
            <a:ext cx="177317" cy="133002"/>
          </a:xfrm>
          <a:prstGeom prst="ellipse">
            <a:avLst/>
          </a:prstGeom>
          <a:solidFill>
            <a:srgbClr val="4700B8"/>
          </a:solidFill>
        </p:spPr>
      </p:sp>
      <p:sp>
        <p:nvSpPr>
          <p:cNvPr id="1002" name="CustomShape 5"/>
          <p:cNvSpPr/>
          <p:nvPr/>
        </p:nvSpPr>
        <p:spPr>
          <a:xfrm>
            <a:off x="3993721" y="2925553"/>
            <a:ext cx="154132" cy="152842"/>
          </a:xfrm>
          <a:prstGeom prst="triangle">
            <a:avLst>
              <a:gd name="adj" fmla="val 10800"/>
            </a:avLst>
          </a:prstGeom>
          <a:solidFill>
            <a:srgbClr val="800000"/>
          </a:solidFill>
        </p:spPr>
      </p:sp>
      <p:sp>
        <p:nvSpPr>
          <p:cNvPr id="1003" name="TextShape 6"/>
          <p:cNvSpPr txBox="1"/>
          <p:nvPr/>
        </p:nvSpPr>
        <p:spPr>
          <a:xfrm>
            <a:off x="895419" y="4248151"/>
            <a:ext cx="6343583" cy="895497"/>
          </a:xfrm>
          <a:prstGeom prst="rect">
            <a:avLst/>
          </a:prstGeom>
        </p:spPr>
        <p:txBody>
          <a:bodyPr wrap="none" lIns="72891" tIns="36446" rIns="72891" bIns="36446"/>
          <a:lstStyle/>
          <a:p>
            <a:pPr>
              <a:buSzPct val="45000"/>
            </a:pPr>
            <a:r>
              <a:rPr lang="en-US" sz="2200" b="1" dirty="0" smtClean="0">
                <a:latin typeface="Gillius ADF"/>
              </a:rPr>
              <a:t>Incremental </a:t>
            </a:r>
            <a:r>
              <a:rPr lang="en-US" sz="2200" b="1" dirty="0">
                <a:latin typeface="Gillius ADF"/>
              </a:rPr>
              <a:t>tangential motion following mouse drag</a:t>
            </a:r>
            <a:endParaRPr sz="2200" b="1" dirty="0"/>
          </a:p>
          <a:p>
            <a:pPr>
              <a:buSzPct val="45000"/>
            </a:pPr>
            <a:r>
              <a:rPr lang="en-US" sz="2200" b="1" dirty="0" smtClean="0">
                <a:latin typeface="Gillius ADF"/>
              </a:rPr>
              <a:t>“</a:t>
            </a:r>
            <a:r>
              <a:rPr lang="en-US" sz="2200" b="1" dirty="0">
                <a:latin typeface="Gillius ADF"/>
              </a:rPr>
              <a:t>Steps over” small surface detail</a:t>
            </a:r>
            <a:endParaRPr sz="2200" b="1" dirty="0"/>
          </a:p>
        </p:txBody>
      </p:sp>
    </p:spTree>
    <p:extLst>
      <p:ext uri="{BB962C8B-B14F-4D97-AF65-F5344CB8AC3E}">
        <p14:creationId xmlns:p14="http://schemas.microsoft.com/office/powerpoint/2010/main" val="370890381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Related work: assembly-based </a:t>
            </a:r>
            <a:r>
              <a:rPr lang="en-US" sz="3200" dirty="0"/>
              <a:t>3D </a:t>
            </a:r>
            <a:r>
              <a:rPr lang="en-US" sz="3200" dirty="0" smtClean="0"/>
              <a:t>modeling</a:t>
            </a:r>
            <a:endParaRPr lang="en-US" sz="3200" dirty="0"/>
          </a:p>
        </p:txBody>
      </p:sp>
      <p:sp>
        <p:nvSpPr>
          <p:cNvPr id="3" name="Content Placeholder 2"/>
          <p:cNvSpPr>
            <a:spLocks noGrp="1"/>
          </p:cNvSpPr>
          <p:nvPr>
            <p:ph idx="1"/>
          </p:nvPr>
        </p:nvSpPr>
        <p:spPr>
          <a:xfrm>
            <a:off x="457200" y="1200150"/>
            <a:ext cx="8229600" cy="3733800"/>
          </a:xfrm>
        </p:spPr>
        <p:txBody>
          <a:bodyPr>
            <a:normAutofit/>
          </a:bodyPr>
          <a:lstStyle/>
          <a:p>
            <a:pPr marL="401638" indent="-401638">
              <a:buSzPct val="75000"/>
            </a:pPr>
            <a:r>
              <a:rPr lang="en-US" sz="2600" dirty="0" smtClean="0"/>
              <a:t>Modeling by example </a:t>
            </a:r>
            <a:r>
              <a:rPr lang="en-US" sz="2200" dirty="0" smtClean="0">
                <a:solidFill>
                  <a:srgbClr val="008000"/>
                </a:solidFill>
              </a:rPr>
              <a:t>[</a:t>
            </a:r>
            <a:r>
              <a:rPr lang="en-US" sz="2200" dirty="0" err="1" smtClean="0">
                <a:solidFill>
                  <a:srgbClr val="008000"/>
                </a:solidFill>
              </a:rPr>
              <a:t>Funkhouser</a:t>
            </a:r>
            <a:r>
              <a:rPr lang="en-US" sz="2200" dirty="0" smtClean="0">
                <a:solidFill>
                  <a:srgbClr val="008000"/>
                </a:solidFill>
              </a:rPr>
              <a:t> </a:t>
            </a:r>
            <a:r>
              <a:rPr lang="en-US" sz="2200" i="1" dirty="0" smtClean="0">
                <a:solidFill>
                  <a:srgbClr val="008000"/>
                </a:solidFill>
              </a:rPr>
              <a:t>et al.</a:t>
            </a:r>
            <a:r>
              <a:rPr lang="en-US" sz="2200" dirty="0" smtClean="0">
                <a:solidFill>
                  <a:srgbClr val="008000"/>
                </a:solidFill>
              </a:rPr>
              <a:t> 2004]</a:t>
            </a:r>
          </a:p>
          <a:p>
            <a:pPr marL="401638" indent="-401638">
              <a:buSzPct val="75000"/>
            </a:pPr>
            <a:endParaRPr lang="en-US" sz="100" dirty="0" smtClean="0">
              <a:solidFill>
                <a:srgbClr val="008000"/>
              </a:solidFill>
            </a:endParaRPr>
          </a:p>
        </p:txBody>
      </p:sp>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7382" y="1809750"/>
            <a:ext cx="5736418" cy="284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16992829"/>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TextShape 1"/>
          <p:cNvSpPr txBox="1"/>
          <p:nvPr/>
        </p:nvSpPr>
        <p:spPr>
          <a:xfrm>
            <a:off x="457174" y="205014"/>
            <a:ext cx="8228763" cy="858756"/>
          </a:xfrm>
          <a:prstGeom prst="rect">
            <a:avLst/>
          </a:prstGeom>
        </p:spPr>
        <p:txBody>
          <a:bodyPr wrap="none" lIns="0" tIns="0" rIns="0" bIns="0" anchor="ctr"/>
          <a:lstStyle/>
          <a:p>
            <a:pPr algn="ctr"/>
            <a:r>
              <a:rPr lang="en-US" sz="3600" dirty="0">
                <a:solidFill>
                  <a:srgbClr val="000000"/>
                </a:solidFill>
                <a:latin typeface="Gillius ADF"/>
                <a:ea typeface="Gillius ADF"/>
              </a:rPr>
              <a:t>Constrained Rotation</a:t>
            </a:r>
            <a:endParaRPr sz="3600" dirty="0">
              <a:solidFill>
                <a:srgbClr val="000000"/>
              </a:solidFill>
              <a:latin typeface="Gillius ADF"/>
              <a:ea typeface="Gillius ADF"/>
            </a:endParaRPr>
          </a:p>
        </p:txBody>
      </p:sp>
      <p:sp>
        <p:nvSpPr>
          <p:cNvPr id="1006" name="TextShape 2"/>
          <p:cNvSpPr txBox="1"/>
          <p:nvPr/>
        </p:nvSpPr>
        <p:spPr>
          <a:xfrm>
            <a:off x="609600" y="4267054"/>
            <a:ext cx="6737404" cy="895497"/>
          </a:xfrm>
          <a:prstGeom prst="rect">
            <a:avLst/>
          </a:prstGeom>
        </p:spPr>
        <p:txBody>
          <a:bodyPr wrap="none" lIns="72891" tIns="36446" rIns="72891" bIns="36446"/>
          <a:lstStyle/>
          <a:p>
            <a:pPr>
              <a:buSzPct val="45000"/>
            </a:pPr>
            <a:r>
              <a:rPr lang="en-US" sz="2200" b="1" dirty="0" smtClean="0">
                <a:latin typeface="Gillius ADF"/>
              </a:rPr>
              <a:t>1-DOF </a:t>
            </a:r>
            <a:r>
              <a:rPr lang="en-US" sz="2200" b="1" dirty="0">
                <a:latin typeface="Gillius ADF"/>
              </a:rPr>
              <a:t>rotation in plane of attachment (selected above)</a:t>
            </a:r>
            <a:endParaRPr sz="2200" b="1" dirty="0"/>
          </a:p>
          <a:p>
            <a:pPr>
              <a:buSzPct val="45000"/>
            </a:pPr>
            <a:r>
              <a:rPr lang="en-US" sz="2200" b="1" dirty="0" smtClean="0">
                <a:latin typeface="Gillius ADF"/>
              </a:rPr>
              <a:t>2-DOF </a:t>
            </a:r>
            <a:r>
              <a:rPr lang="en-US" sz="2200" b="1" dirty="0">
                <a:latin typeface="Gillius ADF"/>
              </a:rPr>
              <a:t>rotation for tilt</a:t>
            </a:r>
            <a:endParaRPr sz="2200" b="1" dirty="0"/>
          </a:p>
        </p:txBody>
      </p:sp>
      <p:pic>
        <p:nvPicPr>
          <p:cNvPr id="1007" name="Picture 1006"/>
          <p:cNvPicPr/>
          <p:nvPr/>
        </p:nvPicPr>
        <p:blipFill>
          <a:blip r:embed="rId2"/>
          <a:stretch>
            <a:fillRect/>
          </a:stretch>
        </p:blipFill>
        <p:spPr>
          <a:xfrm>
            <a:off x="2119644" y="1061567"/>
            <a:ext cx="4904472" cy="3186903"/>
          </a:xfrm>
          <a:prstGeom prst="rect">
            <a:avLst/>
          </a:prstGeom>
        </p:spPr>
      </p:pic>
    </p:spTree>
    <p:extLst>
      <p:ext uri="{BB962C8B-B14F-4D97-AF65-F5344CB8AC3E}">
        <p14:creationId xmlns:p14="http://schemas.microsoft.com/office/powerpoint/2010/main" val="2241873593"/>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 name="TextShape 1"/>
          <p:cNvSpPr txBox="1"/>
          <p:nvPr/>
        </p:nvSpPr>
        <p:spPr>
          <a:xfrm>
            <a:off x="457174" y="205014"/>
            <a:ext cx="8228763" cy="858756"/>
          </a:xfrm>
          <a:prstGeom prst="rect">
            <a:avLst/>
          </a:prstGeom>
        </p:spPr>
        <p:txBody>
          <a:bodyPr wrap="none" lIns="0" tIns="0" rIns="0" bIns="0" anchor="ctr"/>
          <a:lstStyle/>
          <a:p>
            <a:pPr algn="ctr"/>
            <a:r>
              <a:rPr lang="en-US" sz="3600" dirty="0">
                <a:solidFill>
                  <a:srgbClr val="000000"/>
                </a:solidFill>
                <a:latin typeface="Gillius ADF"/>
                <a:ea typeface="Gillius ADF"/>
              </a:rPr>
              <a:t>Constrained Scaling</a:t>
            </a:r>
            <a:endParaRPr sz="3600" dirty="0">
              <a:solidFill>
                <a:srgbClr val="000000"/>
              </a:solidFill>
              <a:latin typeface="Gillius ADF"/>
              <a:ea typeface="Gillius ADF"/>
            </a:endParaRPr>
          </a:p>
        </p:txBody>
      </p:sp>
      <p:sp>
        <p:nvSpPr>
          <p:cNvPr id="1010" name="TextShape 2"/>
          <p:cNvSpPr txBox="1"/>
          <p:nvPr/>
        </p:nvSpPr>
        <p:spPr>
          <a:xfrm>
            <a:off x="1203015" y="4379511"/>
            <a:ext cx="6737404" cy="339486"/>
          </a:xfrm>
          <a:prstGeom prst="rect">
            <a:avLst/>
          </a:prstGeom>
        </p:spPr>
        <p:txBody>
          <a:bodyPr wrap="none" lIns="72891" tIns="36446" rIns="72891" bIns="36446"/>
          <a:lstStyle/>
          <a:p>
            <a:pPr algn="ctr"/>
            <a:r>
              <a:rPr lang="en-US" sz="2200" b="1" dirty="0">
                <a:latin typeface="Gillius ADF"/>
              </a:rPr>
              <a:t>Maintain point(s) of attachment</a:t>
            </a:r>
            <a:endParaRPr sz="2200" b="1" dirty="0"/>
          </a:p>
        </p:txBody>
      </p:sp>
      <p:pic>
        <p:nvPicPr>
          <p:cNvPr id="1011" name="Picture 1010"/>
          <p:cNvPicPr/>
          <p:nvPr/>
        </p:nvPicPr>
        <p:blipFill>
          <a:blip r:embed="rId2"/>
          <a:stretch>
            <a:fillRect/>
          </a:stretch>
        </p:blipFill>
        <p:spPr>
          <a:xfrm>
            <a:off x="1244160" y="1100757"/>
            <a:ext cx="6549964" cy="2943188"/>
          </a:xfrm>
          <a:prstGeom prst="rect">
            <a:avLst/>
          </a:prstGeom>
        </p:spPr>
      </p:pic>
    </p:spTree>
    <p:extLst>
      <p:ext uri="{BB962C8B-B14F-4D97-AF65-F5344CB8AC3E}">
        <p14:creationId xmlns:p14="http://schemas.microsoft.com/office/powerpoint/2010/main" val="1727144897"/>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 name="TextShape 1"/>
          <p:cNvSpPr txBox="1"/>
          <p:nvPr/>
        </p:nvSpPr>
        <p:spPr>
          <a:xfrm>
            <a:off x="457174" y="205014"/>
            <a:ext cx="8228763" cy="858756"/>
          </a:xfrm>
          <a:prstGeom prst="rect">
            <a:avLst/>
          </a:prstGeom>
        </p:spPr>
        <p:txBody>
          <a:bodyPr wrap="none" lIns="0" tIns="0" rIns="0" bIns="0" anchor="ctr"/>
          <a:lstStyle/>
          <a:p>
            <a:pPr algn="ctr"/>
            <a:r>
              <a:rPr lang="en-US" sz="3600" dirty="0">
                <a:solidFill>
                  <a:srgbClr val="000000"/>
                </a:solidFill>
                <a:latin typeface="Gillius ADF"/>
                <a:ea typeface="Gillius ADF"/>
              </a:rPr>
              <a:t>Multiple Constraints</a:t>
            </a:r>
            <a:endParaRPr sz="3600" dirty="0">
              <a:solidFill>
                <a:srgbClr val="000000"/>
              </a:solidFill>
              <a:latin typeface="Gillius ADF"/>
              <a:ea typeface="Gillius ADF"/>
            </a:endParaRPr>
          </a:p>
        </p:txBody>
      </p:sp>
      <p:pic>
        <p:nvPicPr>
          <p:cNvPr id="1015" name="Picture 1014"/>
          <p:cNvPicPr/>
          <p:nvPr/>
        </p:nvPicPr>
        <p:blipFill>
          <a:blip r:embed="rId2"/>
          <a:stretch>
            <a:fillRect/>
          </a:stretch>
        </p:blipFill>
        <p:spPr>
          <a:xfrm>
            <a:off x="553180" y="1480658"/>
            <a:ext cx="3628637" cy="2252215"/>
          </a:xfrm>
          <a:prstGeom prst="rect">
            <a:avLst/>
          </a:prstGeom>
        </p:spPr>
      </p:pic>
      <p:pic>
        <p:nvPicPr>
          <p:cNvPr id="1016" name="Picture 1015"/>
          <p:cNvPicPr/>
          <p:nvPr/>
        </p:nvPicPr>
        <p:blipFill>
          <a:blip r:embed="rId3"/>
          <a:stretch>
            <a:fillRect/>
          </a:stretch>
        </p:blipFill>
        <p:spPr>
          <a:xfrm>
            <a:off x="5134365" y="1480412"/>
            <a:ext cx="3628637" cy="2252460"/>
          </a:xfrm>
          <a:prstGeom prst="rect">
            <a:avLst/>
          </a:prstGeom>
        </p:spPr>
      </p:pic>
      <p:sp>
        <p:nvSpPr>
          <p:cNvPr id="1018" name="TextShape 4"/>
          <p:cNvSpPr txBox="1"/>
          <p:nvPr/>
        </p:nvSpPr>
        <p:spPr>
          <a:xfrm>
            <a:off x="381000" y="3867151"/>
            <a:ext cx="7993646" cy="895497"/>
          </a:xfrm>
          <a:prstGeom prst="rect">
            <a:avLst/>
          </a:prstGeom>
        </p:spPr>
        <p:txBody>
          <a:bodyPr wrap="none" lIns="72891" tIns="36446" rIns="72891" bIns="36446"/>
          <a:lstStyle/>
          <a:p>
            <a:pPr>
              <a:buSzPct val="45000"/>
            </a:pPr>
            <a:r>
              <a:rPr lang="en-US" sz="2200" b="1" dirty="0" smtClean="0">
                <a:latin typeface="Gillius ADF"/>
              </a:rPr>
              <a:t>Slide </a:t>
            </a:r>
            <a:r>
              <a:rPr lang="en-US" sz="2200" b="1" dirty="0">
                <a:latin typeface="Gillius ADF"/>
              </a:rPr>
              <a:t>each attached slot individually</a:t>
            </a:r>
            <a:endParaRPr sz="2200" b="1" dirty="0"/>
          </a:p>
          <a:p>
            <a:pPr>
              <a:buSzPct val="45000"/>
            </a:pPr>
            <a:r>
              <a:rPr lang="en-US" sz="2200" b="1" dirty="0" smtClean="0">
                <a:latin typeface="Gillius ADF"/>
              </a:rPr>
              <a:t>Overall </a:t>
            </a:r>
            <a:r>
              <a:rPr lang="en-US" sz="2200" b="1" dirty="0">
                <a:latin typeface="Gillius ADF"/>
              </a:rPr>
              <a:t>motion computed from slot displacements</a:t>
            </a:r>
            <a:endParaRPr sz="2200" b="1" dirty="0"/>
          </a:p>
          <a:p>
            <a:pPr>
              <a:buSzPct val="45000"/>
            </a:pPr>
            <a:r>
              <a:rPr lang="en-US" sz="2200" b="1" dirty="0" smtClean="0">
                <a:latin typeface="Gillius ADF"/>
              </a:rPr>
              <a:t>Motion </a:t>
            </a:r>
            <a:r>
              <a:rPr lang="en-US" sz="2200" b="1" dirty="0">
                <a:latin typeface="Gillius ADF"/>
              </a:rPr>
              <a:t>prevented if not possible without breaking attachments</a:t>
            </a:r>
            <a:endParaRPr sz="2200" b="1" dirty="0"/>
          </a:p>
        </p:txBody>
      </p:sp>
      <p:cxnSp>
        <p:nvCxnSpPr>
          <p:cNvPr id="8" name="Straight Arrow Connector 7"/>
          <p:cNvCxnSpPr/>
          <p:nvPr/>
        </p:nvCxnSpPr>
        <p:spPr bwMode="auto">
          <a:xfrm>
            <a:off x="4048163" y="2647950"/>
            <a:ext cx="1046783" cy="0"/>
          </a:xfrm>
          <a:prstGeom prst="straightConnector1">
            <a:avLst/>
          </a:prstGeom>
          <a:solidFill>
            <a:schemeClr val="accent1"/>
          </a:solidFill>
          <a:ln w="127000" cap="flat" cmpd="sng" algn="ctr">
            <a:solidFill>
              <a:srgbClr val="0070C0"/>
            </a:solidFill>
            <a:prstDash val="solid"/>
            <a:miter lim="800000"/>
            <a:headEnd type="none" w="med" len="med"/>
            <a:tailEnd type="triangle" w="med" len="sm"/>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2540174216"/>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TextShape 1"/>
          <p:cNvSpPr txBox="1"/>
          <p:nvPr/>
        </p:nvSpPr>
        <p:spPr>
          <a:xfrm>
            <a:off x="457174" y="205014"/>
            <a:ext cx="8228763" cy="858756"/>
          </a:xfrm>
          <a:prstGeom prst="rect">
            <a:avLst/>
          </a:prstGeom>
        </p:spPr>
        <p:txBody>
          <a:bodyPr wrap="none" lIns="0" tIns="0" rIns="0" bIns="0" anchor="ctr"/>
          <a:lstStyle/>
          <a:p>
            <a:pPr algn="ctr"/>
            <a:r>
              <a:rPr lang="en-US" sz="3600" dirty="0">
                <a:solidFill>
                  <a:srgbClr val="000000"/>
                </a:solidFill>
                <a:latin typeface="Gillius ADF"/>
                <a:ea typeface="Gillius ADF"/>
              </a:rPr>
              <a:t>Multiple Constraints</a:t>
            </a:r>
            <a:endParaRPr sz="3600" dirty="0">
              <a:solidFill>
                <a:srgbClr val="000000"/>
              </a:solidFill>
              <a:latin typeface="Gillius ADF"/>
              <a:ea typeface="Gillius ADF"/>
            </a:endParaRPr>
          </a:p>
        </p:txBody>
      </p:sp>
      <p:pic>
        <p:nvPicPr>
          <p:cNvPr id="1021" name="Picture 1020"/>
          <p:cNvPicPr/>
          <p:nvPr/>
        </p:nvPicPr>
        <p:blipFill>
          <a:blip r:embed="rId2"/>
          <a:stretch>
            <a:fillRect/>
          </a:stretch>
        </p:blipFill>
        <p:spPr>
          <a:xfrm>
            <a:off x="553178" y="1480658"/>
            <a:ext cx="3628310" cy="2252215"/>
          </a:xfrm>
          <a:prstGeom prst="rect">
            <a:avLst/>
          </a:prstGeom>
        </p:spPr>
      </p:pic>
      <p:pic>
        <p:nvPicPr>
          <p:cNvPr id="1022" name="Picture 1021"/>
          <p:cNvPicPr/>
          <p:nvPr/>
        </p:nvPicPr>
        <p:blipFill>
          <a:blip r:embed="rId3"/>
          <a:stretch>
            <a:fillRect/>
          </a:stretch>
        </p:blipFill>
        <p:spPr>
          <a:xfrm>
            <a:off x="4961620" y="1480413"/>
            <a:ext cx="3628637" cy="2252215"/>
          </a:xfrm>
          <a:prstGeom prst="rect">
            <a:avLst/>
          </a:prstGeom>
        </p:spPr>
      </p:pic>
      <p:sp>
        <p:nvSpPr>
          <p:cNvPr id="1024" name="TextShape 4"/>
          <p:cNvSpPr txBox="1"/>
          <p:nvPr/>
        </p:nvSpPr>
        <p:spPr>
          <a:xfrm>
            <a:off x="228600" y="4171951"/>
            <a:ext cx="8192516" cy="617491"/>
          </a:xfrm>
          <a:prstGeom prst="rect">
            <a:avLst/>
          </a:prstGeom>
        </p:spPr>
        <p:txBody>
          <a:bodyPr wrap="none" lIns="72891" tIns="36446" rIns="72891" bIns="36446"/>
          <a:lstStyle/>
          <a:p>
            <a:pPr>
              <a:buSzPct val="45000"/>
            </a:pPr>
            <a:r>
              <a:rPr lang="en-US" sz="2200" b="1" dirty="0" smtClean="0">
                <a:latin typeface="Gillius ADF"/>
              </a:rPr>
              <a:t>Rotation </a:t>
            </a:r>
            <a:r>
              <a:rPr lang="en-US" sz="2200" b="1" dirty="0">
                <a:latin typeface="Gillius ADF"/>
              </a:rPr>
              <a:t>axis computed from all current attachments</a:t>
            </a:r>
            <a:endParaRPr sz="2200" b="1" dirty="0"/>
          </a:p>
          <a:p>
            <a:pPr>
              <a:buSzPct val="45000"/>
            </a:pPr>
            <a:r>
              <a:rPr lang="en-US" sz="2200" b="1" dirty="0" smtClean="0">
                <a:latin typeface="Gillius ADF"/>
              </a:rPr>
              <a:t>Rotation </a:t>
            </a:r>
            <a:r>
              <a:rPr lang="en-US" sz="2200" b="1" dirty="0">
                <a:latin typeface="Gillius ADF"/>
              </a:rPr>
              <a:t>prevented if not possible without breaking attachments</a:t>
            </a:r>
            <a:endParaRPr sz="2200" b="1" dirty="0"/>
          </a:p>
        </p:txBody>
      </p:sp>
      <p:cxnSp>
        <p:nvCxnSpPr>
          <p:cNvPr id="8" name="Straight Arrow Connector 7"/>
          <p:cNvCxnSpPr/>
          <p:nvPr/>
        </p:nvCxnSpPr>
        <p:spPr bwMode="auto">
          <a:xfrm>
            <a:off x="4048163" y="2647950"/>
            <a:ext cx="1046783" cy="0"/>
          </a:xfrm>
          <a:prstGeom prst="straightConnector1">
            <a:avLst/>
          </a:prstGeom>
          <a:solidFill>
            <a:schemeClr val="accent1"/>
          </a:solidFill>
          <a:ln w="127000" cap="flat" cmpd="sng" algn="ctr">
            <a:solidFill>
              <a:srgbClr val="0070C0"/>
            </a:solidFill>
            <a:prstDash val="solid"/>
            <a:miter lim="800000"/>
            <a:headEnd type="none" w="med" len="med"/>
            <a:tailEnd type="triangle" w="med" len="sm"/>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2031145917"/>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TextShape 1"/>
          <p:cNvSpPr txBox="1"/>
          <p:nvPr/>
        </p:nvSpPr>
        <p:spPr>
          <a:xfrm>
            <a:off x="457174" y="205014"/>
            <a:ext cx="8228763" cy="858756"/>
          </a:xfrm>
          <a:prstGeom prst="rect">
            <a:avLst/>
          </a:prstGeom>
        </p:spPr>
        <p:txBody>
          <a:bodyPr wrap="none" lIns="0" tIns="0" rIns="0" bIns="0" anchor="ctr"/>
          <a:lstStyle/>
          <a:p>
            <a:pPr algn="ctr"/>
            <a:r>
              <a:rPr lang="en-US" sz="3600" dirty="0">
                <a:solidFill>
                  <a:srgbClr val="000000"/>
                </a:solidFill>
                <a:latin typeface="Gillius ADF"/>
                <a:ea typeface="Gillius ADF"/>
              </a:rPr>
              <a:t>Multiple Constraints</a:t>
            </a:r>
            <a:endParaRPr sz="3600" dirty="0">
              <a:solidFill>
                <a:srgbClr val="000000"/>
              </a:solidFill>
              <a:latin typeface="Gillius ADF"/>
              <a:ea typeface="Gillius ADF"/>
            </a:endParaRPr>
          </a:p>
        </p:txBody>
      </p:sp>
      <p:pic>
        <p:nvPicPr>
          <p:cNvPr id="1027" name="Picture 1026"/>
          <p:cNvPicPr/>
          <p:nvPr/>
        </p:nvPicPr>
        <p:blipFill>
          <a:blip r:embed="rId2"/>
          <a:stretch>
            <a:fillRect/>
          </a:stretch>
        </p:blipFill>
        <p:spPr>
          <a:xfrm>
            <a:off x="550894" y="1480658"/>
            <a:ext cx="3628637" cy="2252215"/>
          </a:xfrm>
          <a:prstGeom prst="rect">
            <a:avLst/>
          </a:prstGeom>
        </p:spPr>
      </p:pic>
      <p:pic>
        <p:nvPicPr>
          <p:cNvPr id="1028" name="Picture 1027"/>
          <p:cNvPicPr/>
          <p:nvPr/>
        </p:nvPicPr>
        <p:blipFill>
          <a:blip r:embed="rId3"/>
          <a:stretch>
            <a:fillRect/>
          </a:stretch>
        </p:blipFill>
        <p:spPr>
          <a:xfrm>
            <a:off x="4963251" y="1480412"/>
            <a:ext cx="3629290" cy="2252460"/>
          </a:xfrm>
          <a:prstGeom prst="rect">
            <a:avLst/>
          </a:prstGeom>
        </p:spPr>
      </p:pic>
      <p:sp>
        <p:nvSpPr>
          <p:cNvPr id="1030" name="TextShape 4"/>
          <p:cNvSpPr txBox="1"/>
          <p:nvPr/>
        </p:nvSpPr>
        <p:spPr>
          <a:xfrm>
            <a:off x="304800" y="4095751"/>
            <a:ext cx="8068100" cy="617491"/>
          </a:xfrm>
          <a:prstGeom prst="rect">
            <a:avLst/>
          </a:prstGeom>
        </p:spPr>
        <p:txBody>
          <a:bodyPr wrap="none" lIns="72891" tIns="36446" rIns="72891" bIns="36446"/>
          <a:lstStyle/>
          <a:p>
            <a:pPr>
              <a:buSzPct val="45000"/>
            </a:pPr>
            <a:r>
              <a:rPr lang="en-US" sz="2200" b="1" dirty="0" smtClean="0">
                <a:latin typeface="Gillius ADF"/>
              </a:rPr>
              <a:t>Scaling </a:t>
            </a:r>
            <a:r>
              <a:rPr lang="en-US" sz="2200" b="1" dirty="0">
                <a:latin typeface="Gillius ADF"/>
              </a:rPr>
              <a:t>pivot computed from all current attachments</a:t>
            </a:r>
            <a:endParaRPr sz="2200" b="1" dirty="0"/>
          </a:p>
          <a:p>
            <a:pPr>
              <a:buSzPct val="45000"/>
            </a:pPr>
            <a:r>
              <a:rPr lang="en-US" sz="2200" b="1" dirty="0" smtClean="0">
                <a:latin typeface="Gillius ADF"/>
              </a:rPr>
              <a:t>Scaling </a:t>
            </a:r>
            <a:r>
              <a:rPr lang="en-US" sz="2200" b="1" dirty="0">
                <a:latin typeface="Gillius ADF"/>
              </a:rPr>
              <a:t>prevented if not possible without breaking attachments</a:t>
            </a:r>
            <a:endParaRPr sz="2200" b="1" dirty="0"/>
          </a:p>
        </p:txBody>
      </p:sp>
      <p:sp>
        <p:nvSpPr>
          <p:cNvPr id="1031" name="TextShape 5"/>
          <p:cNvSpPr txBox="1"/>
          <p:nvPr/>
        </p:nvSpPr>
        <p:spPr>
          <a:xfrm>
            <a:off x="5075914" y="1170810"/>
            <a:ext cx="1210525" cy="235876"/>
          </a:xfrm>
          <a:prstGeom prst="rect">
            <a:avLst/>
          </a:prstGeom>
        </p:spPr>
        <p:txBody>
          <a:bodyPr wrap="none" lIns="72891" tIns="36446" rIns="72891" bIns="36446"/>
          <a:lstStyle/>
          <a:p>
            <a:r>
              <a:rPr lang="en-US"/>
              <a:t>Multi-select</a:t>
            </a:r>
            <a:endParaRPr/>
          </a:p>
        </p:txBody>
      </p:sp>
      <p:cxnSp>
        <p:nvCxnSpPr>
          <p:cNvPr id="9" name="Straight Arrow Connector 8"/>
          <p:cNvCxnSpPr/>
          <p:nvPr/>
        </p:nvCxnSpPr>
        <p:spPr bwMode="auto">
          <a:xfrm>
            <a:off x="4048163" y="2647950"/>
            <a:ext cx="1046783" cy="0"/>
          </a:xfrm>
          <a:prstGeom prst="straightConnector1">
            <a:avLst/>
          </a:prstGeom>
          <a:solidFill>
            <a:schemeClr val="accent1"/>
          </a:solidFill>
          <a:ln w="127000" cap="flat" cmpd="sng" algn="ctr">
            <a:solidFill>
              <a:srgbClr val="0070C0"/>
            </a:solidFill>
            <a:prstDash val="solid"/>
            <a:miter lim="800000"/>
            <a:headEnd type="none" w="med" len="med"/>
            <a:tailEnd type="triangle" w="med" len="sm"/>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1635472639"/>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TextShape 1"/>
          <p:cNvSpPr txBox="1"/>
          <p:nvPr/>
        </p:nvSpPr>
        <p:spPr>
          <a:xfrm>
            <a:off x="457174" y="205014"/>
            <a:ext cx="8228763" cy="858756"/>
          </a:xfrm>
          <a:prstGeom prst="rect">
            <a:avLst/>
          </a:prstGeom>
        </p:spPr>
        <p:txBody>
          <a:bodyPr wrap="none" lIns="0" tIns="0" rIns="0" bIns="0" anchor="ctr"/>
          <a:lstStyle/>
          <a:p>
            <a:pPr algn="ctr"/>
            <a:r>
              <a:rPr lang="en-US" sz="3600" dirty="0">
                <a:solidFill>
                  <a:srgbClr val="000000"/>
                </a:solidFill>
                <a:latin typeface="Gillius ADF"/>
                <a:ea typeface="Gillius ADF"/>
              </a:rPr>
              <a:t>Symmetry</a:t>
            </a:r>
            <a:endParaRPr sz="3600" dirty="0">
              <a:solidFill>
                <a:srgbClr val="000000"/>
              </a:solidFill>
              <a:latin typeface="Gillius ADF"/>
              <a:ea typeface="Gillius ADF"/>
            </a:endParaRPr>
          </a:p>
        </p:txBody>
      </p:sp>
      <p:pic>
        <p:nvPicPr>
          <p:cNvPr id="1033" name="Picture 1032"/>
          <p:cNvPicPr/>
          <p:nvPr/>
        </p:nvPicPr>
        <p:blipFill>
          <a:blip r:embed="rId2"/>
          <a:stretch>
            <a:fillRect/>
          </a:stretch>
        </p:blipFill>
        <p:spPr>
          <a:xfrm>
            <a:off x="2349863" y="1080427"/>
            <a:ext cx="4747401" cy="2915265"/>
          </a:xfrm>
          <a:prstGeom prst="rect">
            <a:avLst/>
          </a:prstGeom>
        </p:spPr>
      </p:pic>
      <p:sp>
        <p:nvSpPr>
          <p:cNvPr id="1034" name="Freeform 2"/>
          <p:cNvSpPr/>
          <p:nvPr/>
        </p:nvSpPr>
        <p:spPr>
          <a:xfrm>
            <a:off x="5327683" y="2044507"/>
            <a:ext cx="1124642" cy="326994"/>
          </a:xfrm>
          <a:custGeom>
            <a:avLst/>
            <a:gdLst/>
            <a:ahLst/>
            <a:cxnLst/>
            <a:rect l="0" t="0" r="r" b="b"/>
            <a:pathLst>
              <a:path w="3444" h="1335">
                <a:moveTo>
                  <a:pt x="3443" y="418"/>
                </a:moveTo>
                <a:cubicBezTo>
                  <a:pt x="1892" y="0"/>
                  <a:pt x="668" y="751"/>
                  <a:pt x="0" y="1334"/>
                </a:cubicBezTo>
              </a:path>
            </a:pathLst>
          </a:custGeom>
          <a:ln w="36720">
            <a:solidFill>
              <a:srgbClr val="800000"/>
            </a:solidFill>
            <a:round/>
            <a:tailEnd type="triangle" w="med" len="med"/>
          </a:ln>
        </p:spPr>
      </p:sp>
      <p:sp>
        <p:nvSpPr>
          <p:cNvPr id="1035" name="Freeform 3"/>
          <p:cNvSpPr/>
          <p:nvPr/>
        </p:nvSpPr>
        <p:spPr>
          <a:xfrm>
            <a:off x="4138712" y="1315568"/>
            <a:ext cx="1334615" cy="504330"/>
          </a:xfrm>
          <a:custGeom>
            <a:avLst/>
            <a:gdLst/>
            <a:ahLst/>
            <a:cxnLst/>
            <a:rect l="0" t="0" r="r" b="b"/>
            <a:pathLst>
              <a:path w="4087" h="2059">
                <a:moveTo>
                  <a:pt x="4086" y="0"/>
                </a:moveTo>
                <a:cubicBezTo>
                  <a:pt x="1695" y="112"/>
                  <a:pt x="668" y="1475"/>
                  <a:pt x="0" y="2058"/>
                </a:cubicBezTo>
              </a:path>
            </a:pathLst>
          </a:custGeom>
          <a:ln w="36720">
            <a:solidFill>
              <a:srgbClr val="800000"/>
            </a:solidFill>
            <a:custDash>
              <a:ds d="197000" sp="127000"/>
            </a:custDash>
            <a:round/>
            <a:tailEnd type="triangle" w="med" len="med"/>
          </a:ln>
        </p:spPr>
      </p:sp>
      <p:sp>
        <p:nvSpPr>
          <p:cNvPr id="1036" name="TextShape 4"/>
          <p:cNvSpPr txBox="1"/>
          <p:nvPr/>
        </p:nvSpPr>
        <p:spPr>
          <a:xfrm>
            <a:off x="0" y="1428751"/>
            <a:ext cx="3352800" cy="686809"/>
          </a:xfrm>
          <a:prstGeom prst="rect">
            <a:avLst/>
          </a:prstGeom>
        </p:spPr>
        <p:txBody>
          <a:bodyPr wrap="none" lIns="72891" tIns="36446" rIns="72891" bIns="36446"/>
          <a:lstStyle/>
          <a:p>
            <a:r>
              <a:rPr lang="en-US" b="1" dirty="0">
                <a:latin typeface="Gillius ADF"/>
              </a:rPr>
              <a:t>Symmetry plane of torso </a:t>
            </a:r>
            <a:endParaRPr lang="en-US" b="1" dirty="0" smtClean="0">
              <a:latin typeface="Gillius ADF"/>
            </a:endParaRPr>
          </a:p>
          <a:p>
            <a:r>
              <a:rPr lang="en-US" b="1" dirty="0" smtClean="0">
                <a:latin typeface="Gillius ADF"/>
              </a:rPr>
              <a:t>automatically selected </a:t>
            </a:r>
            <a:r>
              <a:rPr lang="en-US" b="1" dirty="0">
                <a:latin typeface="Gillius ADF"/>
              </a:rPr>
              <a:t>for wings</a:t>
            </a:r>
            <a:endParaRPr b="1" dirty="0"/>
          </a:p>
        </p:txBody>
      </p:sp>
      <p:sp>
        <p:nvSpPr>
          <p:cNvPr id="1037" name="Line 5"/>
          <p:cNvSpPr/>
          <p:nvPr/>
        </p:nvSpPr>
        <p:spPr>
          <a:xfrm>
            <a:off x="3052274" y="2005072"/>
            <a:ext cx="1476338" cy="720611"/>
          </a:xfrm>
          <a:prstGeom prst="line">
            <a:avLst/>
          </a:prstGeom>
          <a:ln w="18360">
            <a:solidFill>
              <a:srgbClr val="000000"/>
            </a:solidFill>
            <a:round/>
            <a:tailEnd type="triangle" w="med" len="med"/>
          </a:ln>
        </p:spPr>
      </p:sp>
      <p:sp>
        <p:nvSpPr>
          <p:cNvPr id="1038" name="TextShape 6"/>
          <p:cNvSpPr txBox="1"/>
          <p:nvPr/>
        </p:nvSpPr>
        <p:spPr>
          <a:xfrm>
            <a:off x="5791200" y="882830"/>
            <a:ext cx="3154996" cy="535192"/>
          </a:xfrm>
          <a:prstGeom prst="rect">
            <a:avLst/>
          </a:prstGeom>
        </p:spPr>
        <p:txBody>
          <a:bodyPr wrap="none" lIns="72891" tIns="36446" rIns="72891" bIns="36446"/>
          <a:lstStyle/>
          <a:p>
            <a:r>
              <a:rPr lang="en-US" sz="2000" b="1" dirty="0">
                <a:latin typeface="Gillius ADF"/>
              </a:rPr>
              <a:t>Two wings created, since </a:t>
            </a:r>
            <a:endParaRPr lang="en-US" sz="2000" b="1" dirty="0" smtClean="0">
              <a:latin typeface="Gillius ADF"/>
            </a:endParaRPr>
          </a:p>
          <a:p>
            <a:r>
              <a:rPr lang="en-US" sz="2000" b="1" dirty="0">
                <a:solidFill>
                  <a:srgbClr val="000000"/>
                </a:solidFill>
                <a:latin typeface="Gillius ADF"/>
                <a:ea typeface="Times New Roman"/>
              </a:rPr>
              <a:t> </a:t>
            </a:r>
            <a:r>
              <a:rPr lang="en-US" sz="2000" b="1" dirty="0" err="1" smtClean="0">
                <a:solidFill>
                  <a:srgbClr val="FF0000"/>
                </a:solidFill>
                <a:latin typeface="Times New Roman"/>
                <a:ea typeface="Times New Roman"/>
              </a:rPr>
              <a:t>max</a:t>
            </a:r>
            <a:r>
              <a:rPr lang="en-US" sz="2000" b="1" i="1" baseline="-25000" dirty="0" err="1" smtClean="0">
                <a:solidFill>
                  <a:srgbClr val="FF0000"/>
                </a:solidFill>
                <a:latin typeface="Times New Roman"/>
                <a:ea typeface="Times New Roman"/>
              </a:rPr>
              <a:t>l</a:t>
            </a:r>
            <a:r>
              <a:rPr lang="en-US" sz="2000" b="1" i="1" baseline="-25000" dirty="0">
                <a:solidFill>
                  <a:srgbClr val="FF0000"/>
                </a:solidFill>
                <a:latin typeface="Times New Roman"/>
                <a:ea typeface="Times New Roman"/>
              </a:rPr>
              <a:t>'</a:t>
            </a:r>
            <a:r>
              <a:rPr lang="en-US" sz="2000" b="1" baseline="-25000" dirty="0">
                <a:solidFill>
                  <a:srgbClr val="FF0000"/>
                </a:solidFill>
                <a:latin typeface="Times New Roman"/>
                <a:ea typeface="Times New Roman"/>
              </a:rPr>
              <a:t> </a:t>
            </a:r>
            <a:r>
              <a:rPr lang="en-US" sz="2000" b="1" dirty="0">
                <a:solidFill>
                  <a:srgbClr val="FF0000"/>
                </a:solidFill>
                <a:latin typeface="Times New Roman"/>
                <a:ea typeface="Times New Roman"/>
              </a:rPr>
              <a:t>P(</a:t>
            </a:r>
            <a:r>
              <a:rPr lang="en-US" sz="2000" b="1" i="1" dirty="0" err="1">
                <a:solidFill>
                  <a:srgbClr val="FF0000"/>
                </a:solidFill>
                <a:latin typeface="Times New Roman"/>
                <a:ea typeface="Times New Roman"/>
              </a:rPr>
              <a:t>R</a:t>
            </a:r>
            <a:r>
              <a:rPr lang="en-US" sz="2000" b="1" i="1" baseline="-25000" dirty="0" err="1">
                <a:solidFill>
                  <a:srgbClr val="FF0000"/>
                </a:solidFill>
                <a:latin typeface="Times New Roman"/>
                <a:ea typeface="Times New Roman"/>
              </a:rPr>
              <a:t>l</a:t>
            </a:r>
            <a:r>
              <a:rPr lang="en-US" sz="2000" b="1" baseline="-25000" dirty="0" err="1">
                <a:solidFill>
                  <a:srgbClr val="FF0000"/>
                </a:solidFill>
                <a:latin typeface="Times New Roman"/>
                <a:ea typeface="Times New Roman"/>
              </a:rPr>
              <a:t>,</a:t>
            </a:r>
            <a:r>
              <a:rPr lang="en-US" sz="2000" b="1" i="1" baseline="-25000" dirty="0" err="1">
                <a:solidFill>
                  <a:srgbClr val="FF0000"/>
                </a:solidFill>
                <a:latin typeface="Times New Roman"/>
                <a:ea typeface="Times New Roman"/>
              </a:rPr>
              <a:t>l</a:t>
            </a:r>
            <a:r>
              <a:rPr lang="en-US" sz="2000" b="1" i="1" baseline="-25000" dirty="0">
                <a:solidFill>
                  <a:srgbClr val="FF0000"/>
                </a:solidFill>
                <a:latin typeface="Times New Roman"/>
                <a:ea typeface="Times New Roman"/>
              </a:rPr>
              <a:t>'</a:t>
            </a:r>
            <a:r>
              <a:rPr lang="en-US" sz="2000" b="1" dirty="0">
                <a:solidFill>
                  <a:srgbClr val="FF0000"/>
                </a:solidFill>
                <a:latin typeface="Times New Roman"/>
                <a:ea typeface="Times New Roman"/>
              </a:rPr>
              <a:t> | e) &gt; 0</a:t>
            </a:r>
            <a:endParaRPr sz="2000" b="1" dirty="0">
              <a:solidFill>
                <a:srgbClr val="FF0000"/>
              </a:solidFill>
            </a:endParaRPr>
          </a:p>
        </p:txBody>
      </p:sp>
      <p:sp>
        <p:nvSpPr>
          <p:cNvPr id="1039" name="TextShape 7"/>
          <p:cNvSpPr txBox="1"/>
          <p:nvPr/>
        </p:nvSpPr>
        <p:spPr>
          <a:xfrm>
            <a:off x="152402" y="4095751"/>
            <a:ext cx="8368201" cy="963101"/>
          </a:xfrm>
          <a:prstGeom prst="rect">
            <a:avLst/>
          </a:prstGeom>
        </p:spPr>
        <p:txBody>
          <a:bodyPr wrap="none" lIns="72891" tIns="36446" rIns="72891" bIns="36446"/>
          <a:lstStyle/>
          <a:p>
            <a:r>
              <a:rPr lang="en-US" sz="2200" b="1" dirty="0">
                <a:solidFill>
                  <a:srgbClr val="000000"/>
                </a:solidFill>
                <a:latin typeface="Gillius ADF"/>
              </a:rPr>
              <a:t>Query Bayesian Network for </a:t>
            </a:r>
            <a:r>
              <a:rPr lang="en-US" sz="2200" b="1" dirty="0" err="1">
                <a:solidFill>
                  <a:srgbClr val="FF0000"/>
                </a:solidFill>
                <a:latin typeface="Times New Roman"/>
              </a:rPr>
              <a:t>arg</a:t>
            </a:r>
            <a:r>
              <a:rPr lang="en-US" sz="2200" b="1" dirty="0">
                <a:solidFill>
                  <a:srgbClr val="FF0000"/>
                </a:solidFill>
                <a:latin typeface="Times New Roman"/>
              </a:rPr>
              <a:t> </a:t>
            </a:r>
            <a:r>
              <a:rPr lang="en-US" sz="2200" b="1" dirty="0" err="1">
                <a:solidFill>
                  <a:srgbClr val="FF0000"/>
                </a:solidFill>
                <a:latin typeface="Times New Roman"/>
              </a:rPr>
              <a:t>max</a:t>
            </a:r>
            <a:r>
              <a:rPr lang="en-US" sz="2200" b="1" i="1" baseline="-25000" dirty="0" err="1">
                <a:solidFill>
                  <a:srgbClr val="FF0000"/>
                </a:solidFill>
                <a:latin typeface="Times New Roman"/>
                <a:ea typeface="Times New Roman"/>
              </a:rPr>
              <a:t>l</a:t>
            </a:r>
            <a:r>
              <a:rPr lang="en-US" sz="2200" b="1" i="1" baseline="-25000" dirty="0">
                <a:solidFill>
                  <a:srgbClr val="FF0000"/>
                </a:solidFill>
                <a:latin typeface="Times New Roman"/>
                <a:ea typeface="Times New Roman"/>
              </a:rPr>
              <a:t>'</a:t>
            </a:r>
            <a:r>
              <a:rPr lang="en-US" sz="2200" b="1" dirty="0">
                <a:solidFill>
                  <a:srgbClr val="FF0000"/>
                </a:solidFill>
                <a:latin typeface="Times New Roman"/>
                <a:ea typeface="Times New Roman"/>
              </a:rPr>
              <a:t> P(</a:t>
            </a:r>
            <a:r>
              <a:rPr lang="en-US" sz="2200" b="1" i="1" dirty="0" err="1">
                <a:solidFill>
                  <a:srgbClr val="FF0000"/>
                </a:solidFill>
                <a:latin typeface="Times New Roman"/>
                <a:ea typeface="Times New Roman"/>
              </a:rPr>
              <a:t>R</a:t>
            </a:r>
            <a:r>
              <a:rPr lang="en-US" sz="2200" b="1" i="1" baseline="-25000" dirty="0" err="1">
                <a:solidFill>
                  <a:srgbClr val="FF0000"/>
                </a:solidFill>
                <a:latin typeface="Times New Roman"/>
                <a:ea typeface="Times New Roman"/>
              </a:rPr>
              <a:t>l</a:t>
            </a:r>
            <a:r>
              <a:rPr lang="en-US" sz="2200" b="1" baseline="-25000" dirty="0" err="1">
                <a:solidFill>
                  <a:srgbClr val="FF0000"/>
                </a:solidFill>
                <a:latin typeface="Times New Roman"/>
                <a:ea typeface="Times New Roman"/>
              </a:rPr>
              <a:t>,</a:t>
            </a:r>
            <a:r>
              <a:rPr lang="en-US" sz="2200" b="1" i="1" baseline="-25000" dirty="0" err="1">
                <a:solidFill>
                  <a:srgbClr val="FF0000"/>
                </a:solidFill>
                <a:latin typeface="Times New Roman"/>
                <a:ea typeface="Times New Roman"/>
              </a:rPr>
              <a:t>l</a:t>
            </a:r>
            <a:r>
              <a:rPr lang="en-US" sz="2200" b="1" i="1" baseline="-25000" dirty="0">
                <a:solidFill>
                  <a:srgbClr val="FF0000"/>
                </a:solidFill>
                <a:latin typeface="Times New Roman"/>
                <a:ea typeface="Times New Roman"/>
              </a:rPr>
              <a:t>'</a:t>
            </a:r>
            <a:r>
              <a:rPr lang="en-US" sz="2200" b="1" i="1" dirty="0">
                <a:solidFill>
                  <a:srgbClr val="FF0000"/>
                </a:solidFill>
                <a:latin typeface="Times New Roman"/>
                <a:ea typeface="Times New Roman"/>
              </a:rPr>
              <a:t> </a:t>
            </a:r>
            <a:r>
              <a:rPr lang="en-US" sz="2200" b="1" dirty="0">
                <a:solidFill>
                  <a:srgbClr val="FF0000"/>
                </a:solidFill>
                <a:latin typeface="Times New Roman"/>
                <a:ea typeface="Times New Roman"/>
              </a:rPr>
              <a:t>| </a:t>
            </a:r>
            <a:r>
              <a:rPr lang="en-US" sz="2200" b="1" dirty="0" smtClean="0">
                <a:solidFill>
                  <a:srgbClr val="FF0000"/>
                </a:solidFill>
                <a:latin typeface="Times New Roman"/>
                <a:ea typeface="Times New Roman"/>
              </a:rPr>
              <a:t>e)</a:t>
            </a:r>
            <a:endParaRPr lang="en-US" sz="2200" b="1" dirty="0">
              <a:solidFill>
                <a:srgbClr val="FF0000"/>
              </a:solidFill>
            </a:endParaRPr>
          </a:p>
          <a:p>
            <a:r>
              <a:rPr lang="en-US" sz="2200" b="1" i="1" dirty="0" smtClean="0">
                <a:solidFill>
                  <a:srgbClr val="000000"/>
                </a:solidFill>
                <a:latin typeface="Times New Roman"/>
                <a:ea typeface="Times New Roman"/>
              </a:rPr>
              <a:t>l</a:t>
            </a:r>
            <a:r>
              <a:rPr lang="en-US" sz="2200" b="1" dirty="0" smtClean="0">
                <a:solidFill>
                  <a:srgbClr val="000000"/>
                </a:solidFill>
                <a:latin typeface="Gillius ADF"/>
                <a:ea typeface="Times New Roman"/>
              </a:rPr>
              <a:t> </a:t>
            </a:r>
            <a:r>
              <a:rPr lang="en-US" sz="2200" b="1" dirty="0">
                <a:solidFill>
                  <a:srgbClr val="000000"/>
                </a:solidFill>
                <a:latin typeface="Gillius ADF"/>
                <a:ea typeface="Times New Roman"/>
              </a:rPr>
              <a:t>is label of selected part, </a:t>
            </a:r>
            <a:r>
              <a:rPr lang="en-US" sz="2200" b="1" i="1" dirty="0">
                <a:solidFill>
                  <a:srgbClr val="000000"/>
                </a:solidFill>
                <a:latin typeface="Times New Roman"/>
                <a:ea typeface="Times New Roman"/>
              </a:rPr>
              <a:t>l'</a:t>
            </a:r>
            <a:r>
              <a:rPr lang="en-US" sz="2200" b="1" dirty="0">
                <a:solidFill>
                  <a:srgbClr val="000000"/>
                </a:solidFill>
                <a:latin typeface="Gillius ADF"/>
                <a:ea typeface="Times New Roman"/>
              </a:rPr>
              <a:t> is label of another part in the assembly</a:t>
            </a:r>
            <a:endParaRPr sz="2200" b="1" dirty="0"/>
          </a:p>
        </p:txBody>
      </p:sp>
    </p:spTree>
    <p:extLst>
      <p:ext uri="{BB962C8B-B14F-4D97-AF65-F5344CB8AC3E}">
        <p14:creationId xmlns:p14="http://schemas.microsoft.com/office/powerpoint/2010/main" val="1133017951"/>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TextShape 1"/>
          <p:cNvSpPr txBox="1"/>
          <p:nvPr/>
        </p:nvSpPr>
        <p:spPr>
          <a:xfrm>
            <a:off x="457174" y="205014"/>
            <a:ext cx="8228763" cy="858756"/>
          </a:xfrm>
          <a:prstGeom prst="rect">
            <a:avLst/>
          </a:prstGeom>
        </p:spPr>
        <p:txBody>
          <a:bodyPr wrap="none" lIns="0" tIns="0" rIns="0" bIns="0" anchor="ctr"/>
          <a:lstStyle/>
          <a:p>
            <a:pPr algn="ctr"/>
            <a:r>
              <a:rPr lang="en-US" sz="3600" dirty="0">
                <a:solidFill>
                  <a:srgbClr val="000000"/>
                </a:solidFill>
                <a:latin typeface="Gillius ADF"/>
                <a:ea typeface="Gillius ADF"/>
              </a:rPr>
              <a:t>Initial Adjacency</a:t>
            </a:r>
            <a:endParaRPr sz="3600" dirty="0">
              <a:solidFill>
                <a:srgbClr val="000000"/>
              </a:solidFill>
              <a:latin typeface="Gillius ADF"/>
              <a:ea typeface="Gillius ADF"/>
            </a:endParaRPr>
          </a:p>
        </p:txBody>
      </p:sp>
      <p:sp>
        <p:nvSpPr>
          <p:cNvPr id="1043" name="TextShape 3"/>
          <p:cNvSpPr txBox="1"/>
          <p:nvPr/>
        </p:nvSpPr>
        <p:spPr>
          <a:xfrm>
            <a:off x="152402" y="4208055"/>
            <a:ext cx="8368201" cy="963101"/>
          </a:xfrm>
          <a:prstGeom prst="rect">
            <a:avLst/>
          </a:prstGeom>
        </p:spPr>
        <p:txBody>
          <a:bodyPr wrap="none" lIns="72891" tIns="36446" rIns="72891" bIns="36446"/>
          <a:lstStyle/>
          <a:p>
            <a:r>
              <a:rPr lang="en-US" sz="2200" b="1" dirty="0">
                <a:solidFill>
                  <a:srgbClr val="000000"/>
                </a:solidFill>
                <a:latin typeface="Gillius ADF"/>
              </a:rPr>
              <a:t>Query Bayesian Network for </a:t>
            </a:r>
            <a:r>
              <a:rPr lang="en-US" sz="2200" b="1" dirty="0" err="1">
                <a:solidFill>
                  <a:srgbClr val="FF0000"/>
                </a:solidFill>
                <a:latin typeface="Times New Roman"/>
              </a:rPr>
              <a:t>arg</a:t>
            </a:r>
            <a:r>
              <a:rPr lang="en-US" sz="2200" b="1" dirty="0">
                <a:solidFill>
                  <a:srgbClr val="FF0000"/>
                </a:solidFill>
                <a:latin typeface="Times New Roman"/>
              </a:rPr>
              <a:t> </a:t>
            </a:r>
            <a:r>
              <a:rPr lang="en-US" sz="2200" b="1" dirty="0" err="1">
                <a:solidFill>
                  <a:srgbClr val="FF0000"/>
                </a:solidFill>
                <a:latin typeface="Times New Roman"/>
              </a:rPr>
              <a:t>max</a:t>
            </a:r>
            <a:r>
              <a:rPr lang="en-US" sz="2200" b="1" i="1" baseline="-25000" dirty="0" err="1">
                <a:solidFill>
                  <a:srgbClr val="FF0000"/>
                </a:solidFill>
                <a:latin typeface="Times New Roman"/>
                <a:ea typeface="Times New Roman"/>
              </a:rPr>
              <a:t>l</a:t>
            </a:r>
            <a:r>
              <a:rPr lang="en-US" sz="2200" b="1" i="1" baseline="-25000" dirty="0">
                <a:solidFill>
                  <a:srgbClr val="FF0000"/>
                </a:solidFill>
                <a:latin typeface="Times New Roman"/>
                <a:ea typeface="Times New Roman"/>
              </a:rPr>
              <a:t>'</a:t>
            </a:r>
            <a:r>
              <a:rPr lang="en-US" sz="2200" b="1" dirty="0">
                <a:solidFill>
                  <a:srgbClr val="FF0000"/>
                </a:solidFill>
                <a:latin typeface="Times New Roman"/>
                <a:ea typeface="Times New Roman"/>
              </a:rPr>
              <a:t> P(</a:t>
            </a:r>
            <a:r>
              <a:rPr lang="en-US" sz="2200" b="1" i="1" dirty="0" err="1">
                <a:solidFill>
                  <a:srgbClr val="FF0000"/>
                </a:solidFill>
                <a:latin typeface="Times New Roman"/>
                <a:ea typeface="Times New Roman"/>
              </a:rPr>
              <a:t>A</a:t>
            </a:r>
            <a:r>
              <a:rPr lang="en-US" sz="2200" b="1" i="1" baseline="-25000" dirty="0" err="1">
                <a:solidFill>
                  <a:srgbClr val="FF0000"/>
                </a:solidFill>
                <a:latin typeface="Times New Roman"/>
                <a:ea typeface="Times New Roman"/>
              </a:rPr>
              <a:t>l</a:t>
            </a:r>
            <a:r>
              <a:rPr lang="en-US" sz="2200" b="1" baseline="-25000" dirty="0" err="1">
                <a:solidFill>
                  <a:srgbClr val="FF0000"/>
                </a:solidFill>
                <a:latin typeface="Times New Roman"/>
                <a:ea typeface="Times New Roman"/>
              </a:rPr>
              <a:t>,</a:t>
            </a:r>
            <a:r>
              <a:rPr lang="en-US" sz="2200" b="1" i="1" baseline="-25000" dirty="0" err="1">
                <a:solidFill>
                  <a:srgbClr val="FF0000"/>
                </a:solidFill>
                <a:latin typeface="Times New Roman"/>
                <a:ea typeface="Times New Roman"/>
              </a:rPr>
              <a:t>l</a:t>
            </a:r>
            <a:r>
              <a:rPr lang="en-US" sz="2200" b="1" i="1" baseline="-25000" dirty="0">
                <a:solidFill>
                  <a:srgbClr val="FF0000"/>
                </a:solidFill>
                <a:latin typeface="Times New Roman"/>
                <a:ea typeface="Times New Roman"/>
              </a:rPr>
              <a:t>'</a:t>
            </a:r>
            <a:r>
              <a:rPr lang="en-US" sz="2200" b="1" dirty="0">
                <a:solidFill>
                  <a:srgbClr val="FF0000"/>
                </a:solidFill>
                <a:latin typeface="Times New Roman"/>
                <a:ea typeface="Times New Roman"/>
              </a:rPr>
              <a:t> | e)</a:t>
            </a:r>
            <a:endParaRPr sz="2200" b="1" dirty="0">
              <a:solidFill>
                <a:srgbClr val="FF0000"/>
              </a:solidFill>
            </a:endParaRPr>
          </a:p>
          <a:p>
            <a:pPr>
              <a:buSzPct val="45000"/>
            </a:pPr>
            <a:r>
              <a:rPr lang="en-US" sz="2200" b="1" i="1" dirty="0" smtClean="0">
                <a:solidFill>
                  <a:srgbClr val="000000"/>
                </a:solidFill>
                <a:latin typeface="Times New Roman"/>
                <a:ea typeface="Times New Roman"/>
              </a:rPr>
              <a:t>l</a:t>
            </a:r>
            <a:r>
              <a:rPr lang="en-US" sz="2200" b="1" dirty="0" smtClean="0">
                <a:solidFill>
                  <a:srgbClr val="000000"/>
                </a:solidFill>
                <a:latin typeface="Gillius ADF"/>
                <a:ea typeface="Times New Roman"/>
              </a:rPr>
              <a:t> </a:t>
            </a:r>
            <a:r>
              <a:rPr lang="en-US" sz="2200" b="1" dirty="0">
                <a:solidFill>
                  <a:srgbClr val="000000"/>
                </a:solidFill>
                <a:latin typeface="Gillius ADF"/>
                <a:ea typeface="Times New Roman"/>
              </a:rPr>
              <a:t>is label of selected part, </a:t>
            </a:r>
            <a:r>
              <a:rPr lang="en-US" sz="2200" b="1" i="1" dirty="0">
                <a:solidFill>
                  <a:srgbClr val="000000"/>
                </a:solidFill>
                <a:latin typeface="Times New Roman"/>
                <a:ea typeface="Times New Roman"/>
              </a:rPr>
              <a:t>l'</a:t>
            </a:r>
            <a:r>
              <a:rPr lang="en-US" sz="2200" b="1" dirty="0">
                <a:solidFill>
                  <a:srgbClr val="000000"/>
                </a:solidFill>
                <a:latin typeface="Gillius ADF"/>
                <a:ea typeface="Times New Roman"/>
              </a:rPr>
              <a:t> is label of another part in the assembly</a:t>
            </a:r>
            <a:endParaRPr sz="2200" b="1" dirty="0"/>
          </a:p>
        </p:txBody>
      </p:sp>
      <p:pic>
        <p:nvPicPr>
          <p:cNvPr id="1044" name="Picture 1043"/>
          <p:cNvPicPr/>
          <p:nvPr/>
        </p:nvPicPr>
        <p:blipFill>
          <a:blip r:embed="rId2"/>
          <a:stretch>
            <a:fillRect/>
          </a:stretch>
        </p:blipFill>
        <p:spPr>
          <a:xfrm>
            <a:off x="4795077" y="1012823"/>
            <a:ext cx="2886386" cy="2589006"/>
          </a:xfrm>
          <a:prstGeom prst="rect">
            <a:avLst/>
          </a:prstGeom>
        </p:spPr>
      </p:pic>
      <p:pic>
        <p:nvPicPr>
          <p:cNvPr id="1045" name="Picture 1044"/>
          <p:cNvPicPr/>
          <p:nvPr/>
        </p:nvPicPr>
        <p:blipFill>
          <a:blip r:embed="rId3"/>
          <a:stretch>
            <a:fillRect/>
          </a:stretch>
        </p:blipFill>
        <p:spPr>
          <a:xfrm>
            <a:off x="1269957" y="1624681"/>
            <a:ext cx="2886386" cy="2493970"/>
          </a:xfrm>
          <a:prstGeom prst="rect">
            <a:avLst/>
          </a:prstGeom>
        </p:spPr>
      </p:pic>
      <p:sp>
        <p:nvSpPr>
          <p:cNvPr id="1046" name="TextShape 4"/>
          <p:cNvSpPr txBox="1"/>
          <p:nvPr/>
        </p:nvSpPr>
        <p:spPr>
          <a:xfrm>
            <a:off x="1295402" y="1200150"/>
            <a:ext cx="2671515" cy="339486"/>
          </a:xfrm>
          <a:prstGeom prst="rect">
            <a:avLst/>
          </a:prstGeom>
        </p:spPr>
        <p:txBody>
          <a:bodyPr wrap="none" lIns="72891" tIns="36446" rIns="72891" bIns="36446"/>
          <a:lstStyle/>
          <a:p>
            <a:r>
              <a:rPr lang="en-US" sz="2200" b="1" dirty="0">
                <a:latin typeface="Gillius ADF"/>
              </a:rPr>
              <a:t>Legs snap to torso...</a:t>
            </a:r>
            <a:endParaRPr sz="2200" b="1" dirty="0"/>
          </a:p>
        </p:txBody>
      </p:sp>
      <p:sp>
        <p:nvSpPr>
          <p:cNvPr id="1047" name="TextShape 5"/>
          <p:cNvSpPr txBox="1"/>
          <p:nvPr/>
        </p:nvSpPr>
        <p:spPr>
          <a:xfrm>
            <a:off x="4572000" y="3562350"/>
            <a:ext cx="3346170" cy="339486"/>
          </a:xfrm>
          <a:prstGeom prst="rect">
            <a:avLst/>
          </a:prstGeom>
        </p:spPr>
        <p:txBody>
          <a:bodyPr wrap="none" lIns="72891" tIns="36446" rIns="72891" bIns="36446"/>
          <a:lstStyle/>
          <a:p>
            <a:r>
              <a:rPr lang="en-US" sz="2200" b="1" dirty="0">
                <a:latin typeface="Gillius ADF"/>
              </a:rPr>
              <a:t>… but horns snap to head</a:t>
            </a:r>
            <a:endParaRPr sz="2200" b="1" dirty="0"/>
          </a:p>
        </p:txBody>
      </p:sp>
    </p:spTree>
    <p:extLst>
      <p:ext uri="{BB962C8B-B14F-4D97-AF65-F5344CB8AC3E}">
        <p14:creationId xmlns:p14="http://schemas.microsoft.com/office/powerpoint/2010/main" val="4113592443"/>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Interface</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71551"/>
            <a:ext cx="6248400" cy="4008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657600" y="1581150"/>
            <a:ext cx="3810000" cy="3352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6050" y="2488110"/>
            <a:ext cx="1746250" cy="769441"/>
          </a:xfrm>
          <a:prstGeom prst="rect">
            <a:avLst/>
          </a:prstGeom>
          <a:noFill/>
        </p:spPr>
        <p:txBody>
          <a:bodyPr wrap="square" rtlCol="0">
            <a:spAutoFit/>
          </a:bodyPr>
          <a:lstStyle/>
          <a:p>
            <a:pPr algn="ctr" fontAlgn="base">
              <a:spcBef>
                <a:spcPct val="0"/>
              </a:spcBef>
              <a:spcAft>
                <a:spcPct val="0"/>
              </a:spcAft>
            </a:pPr>
            <a:r>
              <a:rPr lang="en-US" sz="2200" b="1" i="1" dirty="0" smtClean="0">
                <a:solidFill>
                  <a:srgbClr val="FF0000"/>
                </a:solidFill>
                <a:latin typeface="Myriad Pro" pitchFamily="34" charset="0"/>
                <a:cs typeface="Arial" charset="0"/>
              </a:rPr>
              <a:t>Modeling </a:t>
            </a:r>
          </a:p>
          <a:p>
            <a:pPr algn="ctr" fontAlgn="base">
              <a:spcBef>
                <a:spcPct val="0"/>
              </a:spcBef>
              <a:spcAft>
                <a:spcPct val="0"/>
              </a:spcAft>
            </a:pPr>
            <a:r>
              <a:rPr lang="en-US" sz="2200" b="1" i="1" dirty="0" smtClean="0">
                <a:solidFill>
                  <a:srgbClr val="FF0000"/>
                </a:solidFill>
                <a:latin typeface="Myriad Pro" pitchFamily="34" charset="0"/>
                <a:cs typeface="Arial" charset="0"/>
              </a:rPr>
              <a:t>Area</a:t>
            </a:r>
            <a:endParaRPr lang="en-US" sz="2200" b="1" i="1" dirty="0">
              <a:solidFill>
                <a:srgbClr val="FF0000"/>
              </a:solidFill>
              <a:latin typeface="Myriad Pro" pitchFamily="34" charset="0"/>
              <a:cs typeface="Arial" charset="0"/>
            </a:endParaRPr>
          </a:p>
        </p:txBody>
      </p:sp>
    </p:spTree>
    <p:extLst>
      <p:ext uri="{BB962C8B-B14F-4D97-AF65-F5344CB8AC3E}">
        <p14:creationId xmlns:p14="http://schemas.microsoft.com/office/powerpoint/2010/main" val="206320823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Related work: assembly-based </a:t>
            </a:r>
            <a:r>
              <a:rPr lang="en-US" sz="3200" dirty="0"/>
              <a:t>3D </a:t>
            </a:r>
            <a:r>
              <a:rPr lang="en-US" sz="3200" dirty="0" smtClean="0"/>
              <a:t>modeling</a:t>
            </a:r>
            <a:endParaRPr lang="en-US" sz="3200" dirty="0"/>
          </a:p>
        </p:txBody>
      </p:sp>
      <p:sp>
        <p:nvSpPr>
          <p:cNvPr id="3" name="Content Placeholder 2"/>
          <p:cNvSpPr>
            <a:spLocks noGrp="1"/>
          </p:cNvSpPr>
          <p:nvPr>
            <p:ph idx="1"/>
          </p:nvPr>
        </p:nvSpPr>
        <p:spPr>
          <a:xfrm>
            <a:off x="457200" y="1200150"/>
            <a:ext cx="8229600" cy="3733800"/>
          </a:xfrm>
        </p:spPr>
        <p:txBody>
          <a:bodyPr>
            <a:normAutofit/>
          </a:bodyPr>
          <a:lstStyle/>
          <a:p>
            <a:pPr marL="401638" indent="-401638">
              <a:buSzPct val="75000"/>
            </a:pPr>
            <a:r>
              <a:rPr lang="en-US" sz="2600" dirty="0" smtClean="0"/>
              <a:t>Sketch-based </a:t>
            </a:r>
            <a:r>
              <a:rPr lang="en-US" sz="2600" dirty="0"/>
              <a:t>retrieval of </a:t>
            </a:r>
            <a:r>
              <a:rPr lang="en-US" sz="2600" dirty="0" smtClean="0"/>
              <a:t>components</a:t>
            </a:r>
            <a:r>
              <a:rPr lang="en-US" sz="2700" dirty="0" smtClean="0"/>
              <a:t/>
            </a:r>
            <a:br>
              <a:rPr lang="en-US" sz="2700" dirty="0" smtClean="0"/>
            </a:br>
            <a:r>
              <a:rPr lang="en-US" sz="2700" dirty="0" smtClean="0"/>
              <a:t>    </a:t>
            </a:r>
            <a:r>
              <a:rPr lang="en-US" sz="2200" dirty="0" smtClean="0">
                <a:solidFill>
                  <a:srgbClr val="008000"/>
                </a:solidFill>
              </a:rPr>
              <a:t>[Shin </a:t>
            </a:r>
            <a:r>
              <a:rPr lang="en-US" sz="2200" dirty="0">
                <a:solidFill>
                  <a:srgbClr val="008000"/>
                </a:solidFill>
              </a:rPr>
              <a:t>and Igarashi </a:t>
            </a:r>
            <a:r>
              <a:rPr lang="en-US" sz="2200" dirty="0" smtClean="0">
                <a:solidFill>
                  <a:srgbClr val="008000"/>
                </a:solidFill>
              </a:rPr>
              <a:t>2007]       &amp;        [Lee </a:t>
            </a:r>
            <a:r>
              <a:rPr lang="en-US" sz="2200" dirty="0">
                <a:solidFill>
                  <a:srgbClr val="008000"/>
                </a:solidFill>
              </a:rPr>
              <a:t>and </a:t>
            </a:r>
            <a:r>
              <a:rPr lang="en-US" sz="2200" dirty="0" err="1">
                <a:solidFill>
                  <a:srgbClr val="008000"/>
                </a:solidFill>
              </a:rPr>
              <a:t>Funkhouser</a:t>
            </a:r>
            <a:r>
              <a:rPr lang="en-US" sz="2200" dirty="0">
                <a:solidFill>
                  <a:srgbClr val="008000"/>
                </a:solidFill>
              </a:rPr>
              <a:t> 2008</a:t>
            </a:r>
            <a:r>
              <a:rPr lang="en-US" sz="2200" dirty="0" smtClean="0">
                <a:solidFill>
                  <a:srgbClr val="008000"/>
                </a:solidFill>
              </a:rPr>
              <a:t>]</a:t>
            </a:r>
          </a:p>
          <a:p>
            <a:pPr marL="0" indent="0">
              <a:buNone/>
            </a:pPr>
            <a:endParaRPr lang="en-US" dirty="0" smtClean="0">
              <a:solidFill>
                <a:srgbClr val="008000"/>
              </a:solidFill>
            </a:endParaRPr>
          </a:p>
          <a:p>
            <a:pPr marL="401638" lvl="1" indent="-401638">
              <a:buFontTx/>
              <a:buChar char="-"/>
            </a:pPr>
            <a:endParaRPr lang="en-US" dirty="0" smtClean="0"/>
          </a:p>
        </p:txBody>
      </p:sp>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6300" y="2266950"/>
            <a:ext cx="3846024"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descr="http://www-ui.is.s.u-tokyo.ac.jp/~shin/images/magic_teas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203486"/>
            <a:ext cx="3139484" cy="24961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8150463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Related work: assembly-based </a:t>
            </a:r>
            <a:r>
              <a:rPr lang="en-US" sz="3200" dirty="0"/>
              <a:t>3D </a:t>
            </a:r>
            <a:r>
              <a:rPr lang="en-US" sz="3200" dirty="0" smtClean="0"/>
              <a:t>modeling</a:t>
            </a:r>
            <a:endParaRPr lang="en-US" sz="3200" dirty="0"/>
          </a:p>
        </p:txBody>
      </p:sp>
      <p:sp>
        <p:nvSpPr>
          <p:cNvPr id="3" name="Content Placeholder 2"/>
          <p:cNvSpPr>
            <a:spLocks noGrp="1"/>
          </p:cNvSpPr>
          <p:nvPr>
            <p:ph idx="1"/>
          </p:nvPr>
        </p:nvSpPr>
        <p:spPr>
          <a:xfrm>
            <a:off x="457200" y="1200150"/>
            <a:ext cx="8229600" cy="3733800"/>
          </a:xfrm>
        </p:spPr>
        <p:txBody>
          <a:bodyPr>
            <a:normAutofit/>
          </a:bodyPr>
          <a:lstStyle/>
          <a:p>
            <a:pPr marL="401638" indent="-401638">
              <a:buSzPct val="75000"/>
            </a:pPr>
            <a:r>
              <a:rPr lang="en-US" sz="2600" dirty="0"/>
              <a:t>Model Composition from Interchangeable </a:t>
            </a:r>
            <a:r>
              <a:rPr lang="en-US" sz="2600" dirty="0" smtClean="0"/>
              <a:t>Components    </a:t>
            </a:r>
            <a:br>
              <a:rPr lang="en-US" sz="2600" dirty="0" smtClean="0"/>
            </a:br>
            <a:r>
              <a:rPr lang="en-US" sz="2600" dirty="0" smtClean="0"/>
              <a:t>                                </a:t>
            </a:r>
            <a:r>
              <a:rPr lang="en-US" sz="2200" dirty="0" smtClean="0">
                <a:solidFill>
                  <a:srgbClr val="008000"/>
                </a:solidFill>
              </a:rPr>
              <a:t>[</a:t>
            </a:r>
            <a:r>
              <a:rPr lang="en-US" sz="2200" dirty="0" err="1" smtClean="0">
                <a:solidFill>
                  <a:srgbClr val="008000"/>
                </a:solidFill>
              </a:rPr>
              <a:t>Kraevoy</a:t>
            </a:r>
            <a:r>
              <a:rPr lang="en-US" sz="2200" dirty="0" smtClean="0">
                <a:solidFill>
                  <a:srgbClr val="008000"/>
                </a:solidFill>
              </a:rPr>
              <a:t> </a:t>
            </a:r>
            <a:r>
              <a:rPr lang="en-US" sz="2200" dirty="0">
                <a:solidFill>
                  <a:srgbClr val="008000"/>
                </a:solidFill>
              </a:rPr>
              <a:t>et al. 2007]</a:t>
            </a:r>
          </a:p>
          <a:p>
            <a:pPr marL="0" indent="0">
              <a:buNone/>
            </a:pPr>
            <a:endParaRPr lang="en-US" dirty="0" smtClean="0">
              <a:solidFill>
                <a:srgbClr val="008000"/>
              </a:solidFill>
            </a:endParaRPr>
          </a:p>
          <a:p>
            <a:pPr marL="401638" lvl="1" indent="-401638">
              <a:buFontTx/>
              <a:buChar char="-"/>
            </a:pPr>
            <a:endParaRPr lang="en-US" dirty="0" smtClean="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1479" y="2114550"/>
            <a:ext cx="3745521"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8150463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Related work: Spore</a:t>
            </a:r>
            <a:r>
              <a:rPr lang="en-US" sz="3200" dirty="0" smtClean="0"/>
              <a:t> </a:t>
            </a:r>
            <a:r>
              <a:rPr lang="en-US" sz="2200" dirty="0">
                <a:solidFill>
                  <a:srgbClr val="008000"/>
                </a:solidFill>
                <a:ea typeface="+mn-ea"/>
                <a:cs typeface="+mn-cs"/>
              </a:rPr>
              <a:t>[Maxis Software 2008]</a:t>
            </a:r>
          </a:p>
        </p:txBody>
      </p:sp>
      <p:pic>
        <p:nvPicPr>
          <p:cNvPr id="13314" name="Picture 2" descr="http://code.google.com/apis/youtube/casestudies/images/spore_screen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333" y="1047750"/>
            <a:ext cx="6519334" cy="3667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180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0"/>
</p:tagLst>
</file>

<file path=ppt/tags/tag10.xml><?xml version="1.0" encoding="utf-8"?>
<p:tagLst xmlns:a="http://schemas.openxmlformats.org/drawingml/2006/main" xmlns:r="http://schemas.openxmlformats.org/officeDocument/2006/relationships" xmlns:p="http://schemas.openxmlformats.org/presentationml/2006/main">
  <p:tag name="TIMING" val="|21.1|3.2|3.7"/>
</p:tagLst>
</file>

<file path=ppt/tags/tag11.xml><?xml version="1.0" encoding="utf-8"?>
<p:tagLst xmlns:a="http://schemas.openxmlformats.org/drawingml/2006/main" xmlns:r="http://schemas.openxmlformats.org/officeDocument/2006/relationships" xmlns:p="http://schemas.openxmlformats.org/presentationml/2006/main">
  <p:tag name="TIMING" val="|25.8|5.1"/>
</p:tagLst>
</file>

<file path=ppt/tags/tag12.xml><?xml version="1.0" encoding="utf-8"?>
<p:tagLst xmlns:a="http://schemas.openxmlformats.org/drawingml/2006/main" xmlns:r="http://schemas.openxmlformats.org/officeDocument/2006/relationships" xmlns:p="http://schemas.openxmlformats.org/presentationml/2006/main">
  <p:tag name="TIMING" val="|6.9|3.7|5.9"/>
</p:tagLst>
</file>

<file path=ppt/tags/tag13.xml><?xml version="1.0" encoding="utf-8"?>
<p:tagLst xmlns:a="http://schemas.openxmlformats.org/drawingml/2006/main" xmlns:r="http://schemas.openxmlformats.org/officeDocument/2006/relationships" xmlns:p="http://schemas.openxmlformats.org/presentationml/2006/main">
  <p:tag name="TIMING" val="|23.7"/>
</p:tagLst>
</file>

<file path=ppt/tags/tag14.xml><?xml version="1.0" encoding="utf-8"?>
<p:tagLst xmlns:a="http://schemas.openxmlformats.org/drawingml/2006/main" xmlns:r="http://schemas.openxmlformats.org/officeDocument/2006/relationships" xmlns:p="http://schemas.openxmlformats.org/presentationml/2006/main">
  <p:tag name="TIMING" val="|6.9|3.7|5.9"/>
</p:tagLst>
</file>

<file path=ppt/tags/tag15.xml><?xml version="1.0" encoding="utf-8"?>
<p:tagLst xmlns:a="http://schemas.openxmlformats.org/drawingml/2006/main" xmlns:r="http://schemas.openxmlformats.org/officeDocument/2006/relationships" xmlns:p="http://schemas.openxmlformats.org/presentationml/2006/main">
  <p:tag name="TIMING" val="|6.9|3.7|5.9"/>
</p:tagLst>
</file>

<file path=ppt/tags/tag16.xml><?xml version="1.0" encoding="utf-8"?>
<p:tagLst xmlns:a="http://schemas.openxmlformats.org/drawingml/2006/main" xmlns:r="http://schemas.openxmlformats.org/officeDocument/2006/relationships" xmlns:p="http://schemas.openxmlformats.org/presentationml/2006/main">
  <p:tag name="TIMING" val="|27|8.8|29.1"/>
</p:tagLst>
</file>

<file path=ppt/tags/tag17.xml><?xml version="1.0" encoding="utf-8"?>
<p:tagLst xmlns:a="http://schemas.openxmlformats.org/drawingml/2006/main" xmlns:r="http://schemas.openxmlformats.org/officeDocument/2006/relationships" xmlns:p="http://schemas.openxmlformats.org/presentationml/2006/main">
  <p:tag name="TIMING" val="|19.1|40.2"/>
</p:tagLst>
</file>

<file path=ppt/tags/tag18.xml><?xml version="1.0" encoding="utf-8"?>
<p:tagLst xmlns:a="http://schemas.openxmlformats.org/drawingml/2006/main" xmlns:r="http://schemas.openxmlformats.org/officeDocument/2006/relationships" xmlns:p="http://schemas.openxmlformats.org/presentationml/2006/main">
  <p:tag name="TIMING" val="|22.5|24.3"/>
</p:tagLst>
</file>

<file path=ppt/tags/tag19.xml><?xml version="1.0" encoding="utf-8"?>
<p:tagLst xmlns:a="http://schemas.openxmlformats.org/drawingml/2006/main" xmlns:r="http://schemas.openxmlformats.org/officeDocument/2006/relationships" xmlns:p="http://schemas.openxmlformats.org/presentationml/2006/main">
  <p:tag name="TIMING" val="|8.5|10.5"/>
</p:tagLst>
</file>

<file path=ppt/tags/tag2.xml><?xml version="1.0" encoding="utf-8"?>
<p:tagLst xmlns:a="http://schemas.openxmlformats.org/drawingml/2006/main" xmlns:r="http://schemas.openxmlformats.org/officeDocument/2006/relationships" xmlns:p="http://schemas.openxmlformats.org/presentationml/2006/main">
  <p:tag name="TIMING" val="|20.7"/>
</p:tagLst>
</file>

<file path=ppt/tags/tag20.xml><?xml version="1.0" encoding="utf-8"?>
<p:tagLst xmlns:a="http://schemas.openxmlformats.org/drawingml/2006/main" xmlns:r="http://schemas.openxmlformats.org/officeDocument/2006/relationships" xmlns:p="http://schemas.openxmlformats.org/presentationml/2006/main">
  <p:tag name="TIMING" val="|8.9|6.3|11.7|7.6"/>
</p:tagLst>
</file>

<file path=ppt/tags/tag21.xml><?xml version="1.0" encoding="utf-8"?>
<p:tagLst xmlns:a="http://schemas.openxmlformats.org/drawingml/2006/main" xmlns:r="http://schemas.openxmlformats.org/officeDocument/2006/relationships" xmlns:p="http://schemas.openxmlformats.org/presentationml/2006/main">
  <p:tag name="TIMING" val="|24"/>
</p:tagLst>
</file>

<file path=ppt/tags/tag3.xml><?xml version="1.0" encoding="utf-8"?>
<p:tagLst xmlns:a="http://schemas.openxmlformats.org/drawingml/2006/main" xmlns:r="http://schemas.openxmlformats.org/officeDocument/2006/relationships" xmlns:p="http://schemas.openxmlformats.org/presentationml/2006/main">
  <p:tag name="TIMING" val="|0.8|0.4"/>
</p:tagLst>
</file>

<file path=ppt/tags/tag4.xml><?xml version="1.0" encoding="utf-8"?>
<p:tagLst xmlns:a="http://schemas.openxmlformats.org/drawingml/2006/main" xmlns:r="http://schemas.openxmlformats.org/officeDocument/2006/relationships" xmlns:p="http://schemas.openxmlformats.org/presentationml/2006/main">
  <p:tag name="TIMING" val="|0.8|0.4"/>
</p:tagLst>
</file>

<file path=ppt/tags/tag5.xml><?xml version="1.0" encoding="utf-8"?>
<p:tagLst xmlns:a="http://schemas.openxmlformats.org/drawingml/2006/main" xmlns:r="http://schemas.openxmlformats.org/officeDocument/2006/relationships" xmlns:p="http://schemas.openxmlformats.org/presentationml/2006/main">
  <p:tag name="TIMING" val="|0.8|0.4"/>
</p:tagLst>
</file>

<file path=ppt/tags/tag6.xml><?xml version="1.0" encoding="utf-8"?>
<p:tagLst xmlns:a="http://schemas.openxmlformats.org/drawingml/2006/main" xmlns:r="http://schemas.openxmlformats.org/officeDocument/2006/relationships" xmlns:p="http://schemas.openxmlformats.org/presentationml/2006/main">
  <p:tag name="TIMING" val="|6.9|3.7|5.9"/>
</p:tagLst>
</file>

<file path=ppt/tags/tag7.xml><?xml version="1.0" encoding="utf-8"?>
<p:tagLst xmlns:a="http://schemas.openxmlformats.org/drawingml/2006/main" xmlns:r="http://schemas.openxmlformats.org/officeDocument/2006/relationships" xmlns:p="http://schemas.openxmlformats.org/presentationml/2006/main">
  <p:tag name="TIMING" val="|6.9|3.7|5.9"/>
</p:tagLst>
</file>

<file path=ppt/tags/tag8.xml><?xml version="1.0" encoding="utf-8"?>
<p:tagLst xmlns:a="http://schemas.openxmlformats.org/drawingml/2006/main" xmlns:r="http://schemas.openxmlformats.org/officeDocument/2006/relationships" xmlns:p="http://schemas.openxmlformats.org/presentationml/2006/main">
  <p:tag name="TIMING" val="|14.5|40|1.2"/>
</p:tagLst>
</file>

<file path=ppt/tags/tag9.xml><?xml version="1.0" encoding="utf-8"?>
<p:tagLst xmlns:a="http://schemas.openxmlformats.org/drawingml/2006/main" xmlns:r="http://schemas.openxmlformats.org/officeDocument/2006/relationships" xmlns:p="http://schemas.openxmlformats.org/presentationml/2006/main">
  <p:tag name="TIMING" val="|18.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4307</TotalTime>
  <Words>4194</Words>
  <Application>Microsoft Office PowerPoint</Application>
  <PresentationFormat>On-screen Show (16:9)</PresentationFormat>
  <Paragraphs>400</Paragraphs>
  <Slides>67</Slides>
  <Notes>50</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69" baseType="lpstr">
      <vt:lpstr>Office Theme</vt:lpstr>
      <vt:lpstr>Equation</vt:lpstr>
      <vt:lpstr>Probabilistic Reasoning for  Assembly-Based 3D Modeling</vt:lpstr>
      <vt:lpstr>Creating detailed 3D content is hard</vt:lpstr>
      <vt:lpstr>PowerPoint Presentation</vt:lpstr>
      <vt:lpstr>Probabilistic model for presenting relevant components</vt:lpstr>
      <vt:lpstr>The model is learned from an input shape repository</vt:lpstr>
      <vt:lpstr>Related work: assembly-based 3D modeling</vt:lpstr>
      <vt:lpstr>Related work: assembly-based 3D modeling</vt:lpstr>
      <vt:lpstr>Related work: assembly-based 3D modeling</vt:lpstr>
      <vt:lpstr>Related work: Spore [Maxis Software 2008]</vt:lpstr>
      <vt:lpstr>Related work: Data-driven suggestions</vt:lpstr>
      <vt:lpstr>Related work: Data-driven suggestions</vt:lpstr>
      <vt:lpstr>Related work: Data-driven suggestions</vt:lpstr>
      <vt:lpstr>Related work: Data-driven suggestions</vt:lpstr>
      <vt:lpstr>Related work: Data-driven suggestions</vt:lpstr>
      <vt:lpstr>Should suggestions be agnostic to  the structure of shapes being modeled?</vt:lpstr>
      <vt:lpstr>Our probabilistic model</vt:lpstr>
      <vt:lpstr>Outline</vt:lpstr>
      <vt:lpstr>Our probabilistic model:  a Bayesian Network</vt:lpstr>
      <vt:lpstr>Random variables El</vt:lpstr>
      <vt:lpstr>Random variables Nl</vt:lpstr>
      <vt:lpstr>Random variables Al,l’</vt:lpstr>
      <vt:lpstr>Random variables Rl,l’</vt:lpstr>
      <vt:lpstr>Random variables Ss,l</vt:lpstr>
      <vt:lpstr>Dependencies between random variables</vt:lpstr>
      <vt:lpstr>Conditional probability tables</vt:lpstr>
      <vt:lpstr>Dependencies between random variables</vt:lpstr>
      <vt:lpstr>Outline</vt:lpstr>
      <vt:lpstr>Learning the CPTs and the graph structure</vt:lpstr>
      <vt:lpstr>Learning the CPTs and the graph structure</vt:lpstr>
      <vt:lpstr>Learning the CPTs and the graph structure</vt:lpstr>
      <vt:lpstr>Structure and parameter learning</vt:lpstr>
      <vt:lpstr>Structure and parameter learning</vt:lpstr>
      <vt:lpstr>Structure and parameter learning</vt:lpstr>
      <vt:lpstr>Outline</vt:lpstr>
      <vt:lpstr>Inference</vt:lpstr>
      <vt:lpstr>Inference</vt:lpstr>
      <vt:lpstr>Inference</vt:lpstr>
      <vt:lpstr>Inference</vt:lpstr>
      <vt:lpstr>Outline</vt:lpstr>
      <vt:lpstr>Examples of shapes created by users</vt:lpstr>
      <vt:lpstr>Evaluation</vt:lpstr>
      <vt:lpstr>Relevance of suggested components – “Creatures” task</vt:lpstr>
      <vt:lpstr>Relevance of suggested components – “Toy” task</vt:lpstr>
      <vt:lpstr>Examples of shapes created by users</vt:lpstr>
      <vt:lpstr>Summary</vt:lpstr>
      <vt:lpstr>Future Work</vt:lpstr>
      <vt:lpstr>Thank you!</vt:lpstr>
      <vt:lpstr>PowerPoint Presentation</vt:lpstr>
      <vt:lpstr>PowerPoint Presentation</vt:lpstr>
      <vt:lpstr>Gaussian mixture model for style clustering</vt:lpstr>
      <vt:lpstr>Number of components used per shape</vt:lpstr>
      <vt:lpstr>Number of source models  contributing to each shape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Modeling Interface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Probabilistic Reasoning for  Assembly-Based 3D Modeling</dc:title>
  <dc:creator>V</dc:creator>
  <cp:lastModifiedBy>V</cp:lastModifiedBy>
  <cp:revision>522</cp:revision>
  <cp:lastPrinted>2011-08-04T02:48:13Z</cp:lastPrinted>
  <dcterms:created xsi:type="dcterms:W3CDTF">2011-07-29T19:35:10Z</dcterms:created>
  <dcterms:modified xsi:type="dcterms:W3CDTF">2011-08-11T00:15:16Z</dcterms:modified>
</cp:coreProperties>
</file>