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7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8.xml" ContentType="application/vnd.openxmlformats-officedocument.presentationml.tags+xml"/>
  <Override PartName="/ppt/notesSlides/notesSlide53.xml" ContentType="application/vnd.openxmlformats-officedocument.presentationml.notesSlide+xml"/>
  <Override PartName="/ppt/tags/tag9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61" r:id="rId3"/>
    <p:sldId id="362" r:id="rId4"/>
    <p:sldId id="258" r:id="rId5"/>
    <p:sldId id="259" r:id="rId6"/>
    <p:sldId id="264" r:id="rId7"/>
    <p:sldId id="384" r:id="rId8"/>
    <p:sldId id="366" r:id="rId9"/>
    <p:sldId id="340" r:id="rId10"/>
    <p:sldId id="370" r:id="rId11"/>
    <p:sldId id="367" r:id="rId12"/>
    <p:sldId id="368" r:id="rId13"/>
    <p:sldId id="372" r:id="rId14"/>
    <p:sldId id="374" r:id="rId15"/>
    <p:sldId id="270" r:id="rId16"/>
    <p:sldId id="272" r:id="rId17"/>
    <p:sldId id="280" r:id="rId18"/>
    <p:sldId id="273" r:id="rId19"/>
    <p:sldId id="274" r:id="rId20"/>
    <p:sldId id="281" r:id="rId21"/>
    <p:sldId id="275" r:id="rId22"/>
    <p:sldId id="282" r:id="rId23"/>
    <p:sldId id="283" r:id="rId24"/>
    <p:sldId id="284" r:id="rId25"/>
    <p:sldId id="288" r:id="rId26"/>
    <p:sldId id="321" r:id="rId27"/>
    <p:sldId id="322" r:id="rId28"/>
    <p:sldId id="351" r:id="rId29"/>
    <p:sldId id="329" r:id="rId30"/>
    <p:sldId id="323" r:id="rId31"/>
    <p:sldId id="324" r:id="rId32"/>
    <p:sldId id="385" r:id="rId33"/>
    <p:sldId id="352" r:id="rId34"/>
    <p:sldId id="375" r:id="rId35"/>
    <p:sldId id="300" r:id="rId36"/>
    <p:sldId id="320" r:id="rId37"/>
    <p:sldId id="302" r:id="rId38"/>
    <p:sldId id="303" r:id="rId39"/>
    <p:sldId id="308" r:id="rId40"/>
    <p:sldId id="309" r:id="rId41"/>
    <p:sldId id="310" r:id="rId42"/>
    <p:sldId id="311" r:id="rId43"/>
    <p:sldId id="336" r:id="rId44"/>
    <p:sldId id="337" r:id="rId45"/>
    <p:sldId id="381" r:id="rId46"/>
    <p:sldId id="380" r:id="rId47"/>
    <p:sldId id="313" r:id="rId48"/>
    <p:sldId id="314" r:id="rId49"/>
    <p:sldId id="376" r:id="rId50"/>
    <p:sldId id="377" r:id="rId51"/>
    <p:sldId id="378" r:id="rId52"/>
    <p:sldId id="379" r:id="rId53"/>
    <p:sldId id="316" r:id="rId54"/>
    <p:sldId id="318" r:id="rId55"/>
    <p:sldId id="319" r:id="rId5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262" autoAdjust="0"/>
  </p:normalViewPr>
  <p:slideViewPr>
    <p:cSldViewPr>
      <p:cViewPr varScale="1">
        <p:scale>
          <a:sx n="112" d="100"/>
          <a:sy n="112" d="100"/>
        </p:scale>
        <p:origin x="-150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B12-3B33-4564-A386-698733956570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2444-A1F5-421D-A647-D10764DE1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0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7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4CB5E-184E-41C3-A0B4-C75EA6A30A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28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4CB5E-184E-41C3-A0B4-C75EA6A30A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28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4CB5E-184E-41C3-A0B4-C75EA6A30A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28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53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53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60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00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34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11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2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16186-9E7B-4BC6-9A22-03154272FA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39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30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22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15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51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6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6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6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6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6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16186-9E7B-4BC6-9A22-03154272FA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370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6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6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6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65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530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628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5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16186-9E7B-4BC6-9A22-03154272FA4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39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16186-9E7B-4BC6-9A22-03154272FA4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370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16186-9E7B-4BC6-9A22-03154272FA4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68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447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16186-9E7B-4BC6-9A22-03154272FA4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676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7117-8DD9-44E4-A833-563F04584DD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598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C7117-8DD9-44E4-A833-563F04584DD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598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16186-9E7B-4BC6-9A22-03154272FA4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676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16186-9E7B-4BC6-9A22-03154272FA4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94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369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508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924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880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20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1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77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157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15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4CB5E-184E-41C3-A0B4-C75EA6A30A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48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4CB5E-184E-41C3-A0B4-C75EA6A30A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18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4CB5E-184E-41C3-A0B4-C75EA6A30AC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1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97006">
              <a:defRPr/>
            </a:pPr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4CB5E-184E-41C3-A0B4-C75EA6A30A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0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11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22444-A1F5-421D-A647-D10764DE12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1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4CB5E-184E-41C3-A0B4-C75EA6A30A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2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2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7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9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9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9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4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7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6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4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9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887AB-8FD9-4B38-B7D4-84A26D7E4474}" type="datetimeFigureOut">
              <a:rPr lang="en-US" smtClean="0"/>
              <a:t>8/12/2012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78061-8CF8-402D-9AAD-9AB89C61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0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stanford.edu/~kalo/papers/ShapeSynthesis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73832"/>
            <a:ext cx="7772400" cy="1102519"/>
          </a:xfrm>
        </p:spPr>
        <p:txBody>
          <a:bodyPr>
            <a:noAutofit/>
          </a:bodyPr>
          <a:lstStyle/>
          <a:p>
            <a:r>
              <a:rPr lang="en-US" sz="3400" dirty="0" smtClean="0"/>
              <a:t>A Probabilistic Model for </a:t>
            </a:r>
            <a:br>
              <a:rPr lang="en-US" sz="3400" dirty="0" smtClean="0"/>
            </a:br>
            <a:r>
              <a:rPr lang="en-US" sz="3400" dirty="0" smtClean="0"/>
              <a:t>Component-Based Shape Synthesis</a:t>
            </a:r>
            <a:endParaRPr lang="en-US" sz="34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3714750"/>
            <a:ext cx="9144000" cy="131445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dirty="0" err="1">
                <a:solidFill>
                  <a:schemeClr val="tx1"/>
                </a:solidFill>
              </a:rPr>
              <a:t>Evangelos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Kalogerakis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Siddhartha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Chaudhuri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</a:p>
          <a:p>
            <a:pPr>
              <a:spcBef>
                <a:spcPct val="0"/>
              </a:spcBef>
              <a:defRPr/>
            </a:pPr>
            <a:r>
              <a:rPr lang="en-US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Daphne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Koller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Vladlen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Koltun</a:t>
            </a:r>
            <a:endParaRPr lang="en-US" sz="2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en-US" sz="9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en-US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Stanford 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University</a:t>
            </a:r>
          </a:p>
        </p:txBody>
      </p:sp>
      <p:pic>
        <p:nvPicPr>
          <p:cNvPr id="10" name="Picture 2" descr="C:\Users\V\Desktop\ShapeSampling\Videos\grid_cvehic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8" y="1352550"/>
            <a:ext cx="8066964" cy="233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797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Our probabilistic model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1"/>
            <a:ext cx="8686800" cy="3394472"/>
          </a:xfrm>
        </p:spPr>
        <p:txBody>
          <a:bodyPr>
            <a:noAutofit/>
          </a:bodyPr>
          <a:lstStyle/>
          <a:p>
            <a:r>
              <a:rPr lang="en-US" sz="2400" dirty="0" smtClean="0"/>
              <a:t>Synthesizes </a:t>
            </a:r>
            <a:r>
              <a:rPr lang="en-US" sz="2400" b="1" dirty="0" smtClean="0">
                <a:solidFill>
                  <a:srgbClr val="FF0000"/>
                </a:solidFill>
              </a:rPr>
              <a:t>plausible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rgbClr val="FF0000"/>
                </a:solidFill>
              </a:rPr>
              <a:t>and complete </a:t>
            </a:r>
            <a:r>
              <a:rPr lang="en-US" sz="2400" b="1" dirty="0" smtClean="0">
                <a:solidFill>
                  <a:srgbClr val="FF0000"/>
                </a:solidFill>
              </a:rPr>
              <a:t>shapes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automatically</a:t>
            </a:r>
            <a:endParaRPr lang="en-US" sz="2400" dirty="0" smtClean="0"/>
          </a:p>
          <a:p>
            <a:endParaRPr lang="en-US" sz="1200" dirty="0" smtClean="0"/>
          </a:p>
          <a:p>
            <a:r>
              <a:rPr lang="en-US" sz="2400" dirty="0" smtClean="0"/>
              <a:t>Represents shape variability at </a:t>
            </a:r>
            <a:r>
              <a:rPr lang="en-US" sz="2400" b="1" dirty="0" smtClean="0">
                <a:solidFill>
                  <a:srgbClr val="FF0000"/>
                </a:solidFill>
              </a:rPr>
              <a:t>hierarchical </a:t>
            </a:r>
            <a:r>
              <a:rPr lang="en-US" sz="2400" b="1" dirty="0">
                <a:solidFill>
                  <a:srgbClr val="FF0000"/>
                </a:solidFill>
              </a:rPr>
              <a:t>levels of </a:t>
            </a:r>
            <a:r>
              <a:rPr lang="en-US" sz="2400" b="1" dirty="0" smtClean="0">
                <a:solidFill>
                  <a:srgbClr val="FF0000"/>
                </a:solidFill>
              </a:rPr>
              <a:t>abstraction</a:t>
            </a:r>
          </a:p>
          <a:p>
            <a:endParaRPr lang="en-US" sz="1200" b="1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239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Our probabilistic model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1"/>
            <a:ext cx="8686800" cy="3394472"/>
          </a:xfrm>
        </p:spPr>
        <p:txBody>
          <a:bodyPr>
            <a:noAutofit/>
          </a:bodyPr>
          <a:lstStyle/>
          <a:p>
            <a:r>
              <a:rPr lang="en-US" sz="2400" dirty="0" smtClean="0"/>
              <a:t>Synthesizes </a:t>
            </a:r>
            <a:r>
              <a:rPr lang="en-US" sz="2400" b="1" dirty="0" smtClean="0">
                <a:solidFill>
                  <a:srgbClr val="FF0000"/>
                </a:solidFill>
              </a:rPr>
              <a:t>plausible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rgbClr val="FF0000"/>
                </a:solidFill>
              </a:rPr>
              <a:t>and complete </a:t>
            </a:r>
            <a:r>
              <a:rPr lang="en-US" sz="2400" b="1" dirty="0" smtClean="0">
                <a:solidFill>
                  <a:srgbClr val="FF0000"/>
                </a:solidFill>
              </a:rPr>
              <a:t>shapes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automatically</a:t>
            </a:r>
            <a:endParaRPr lang="en-US" sz="2400" dirty="0" smtClean="0"/>
          </a:p>
          <a:p>
            <a:endParaRPr lang="en-US" sz="1200" dirty="0" smtClean="0"/>
          </a:p>
          <a:p>
            <a:r>
              <a:rPr lang="en-US" sz="2400" dirty="0" smtClean="0"/>
              <a:t>Represents shape variability at </a:t>
            </a:r>
            <a:r>
              <a:rPr lang="en-US" sz="2400" b="1" dirty="0" smtClean="0">
                <a:solidFill>
                  <a:srgbClr val="FF0000"/>
                </a:solidFill>
              </a:rPr>
              <a:t>hierarchical </a:t>
            </a:r>
            <a:r>
              <a:rPr lang="en-US" sz="2400" b="1" dirty="0">
                <a:solidFill>
                  <a:srgbClr val="FF0000"/>
                </a:solidFill>
              </a:rPr>
              <a:t>levels of </a:t>
            </a:r>
            <a:r>
              <a:rPr lang="en-US" sz="2400" b="1" dirty="0" smtClean="0">
                <a:solidFill>
                  <a:srgbClr val="FF0000"/>
                </a:solidFill>
              </a:rPr>
              <a:t>abstraction</a:t>
            </a:r>
          </a:p>
          <a:p>
            <a:endParaRPr lang="en-US" sz="1200" b="1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Understands </a:t>
            </a:r>
            <a:r>
              <a:rPr lang="en-US" sz="2400" b="1" dirty="0" smtClean="0">
                <a:solidFill>
                  <a:srgbClr val="FF0000"/>
                </a:solidFill>
              </a:rPr>
              <a:t>latent causes of structural and geometric variability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935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Our probabilistic model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1"/>
            <a:ext cx="8686800" cy="3394472"/>
          </a:xfrm>
        </p:spPr>
        <p:txBody>
          <a:bodyPr>
            <a:noAutofit/>
          </a:bodyPr>
          <a:lstStyle/>
          <a:p>
            <a:r>
              <a:rPr lang="en-US" sz="2400" dirty="0" smtClean="0"/>
              <a:t>Synthesizes </a:t>
            </a:r>
            <a:r>
              <a:rPr lang="en-US" sz="2400" b="1" dirty="0" smtClean="0">
                <a:solidFill>
                  <a:srgbClr val="FF0000"/>
                </a:solidFill>
              </a:rPr>
              <a:t>plausible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rgbClr val="FF0000"/>
                </a:solidFill>
              </a:rPr>
              <a:t>and complete </a:t>
            </a:r>
            <a:r>
              <a:rPr lang="en-US" sz="2400" b="1" dirty="0" smtClean="0">
                <a:solidFill>
                  <a:srgbClr val="FF0000"/>
                </a:solidFill>
              </a:rPr>
              <a:t>shapes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automatically</a:t>
            </a:r>
            <a:endParaRPr lang="en-US" sz="2400" dirty="0" smtClean="0"/>
          </a:p>
          <a:p>
            <a:endParaRPr lang="en-US" sz="1200" dirty="0" smtClean="0"/>
          </a:p>
          <a:p>
            <a:r>
              <a:rPr lang="en-US" sz="2400" dirty="0" smtClean="0"/>
              <a:t>Represents shape variability at </a:t>
            </a:r>
            <a:r>
              <a:rPr lang="en-US" sz="2400" b="1" dirty="0" smtClean="0">
                <a:solidFill>
                  <a:srgbClr val="FF0000"/>
                </a:solidFill>
              </a:rPr>
              <a:t>hierarchical </a:t>
            </a:r>
            <a:r>
              <a:rPr lang="en-US" sz="2400" b="1" dirty="0">
                <a:solidFill>
                  <a:srgbClr val="FF0000"/>
                </a:solidFill>
              </a:rPr>
              <a:t>levels of </a:t>
            </a:r>
            <a:r>
              <a:rPr lang="en-US" sz="2400" b="1" dirty="0" smtClean="0">
                <a:solidFill>
                  <a:srgbClr val="FF0000"/>
                </a:solidFill>
              </a:rPr>
              <a:t>abstraction</a:t>
            </a:r>
          </a:p>
          <a:p>
            <a:endParaRPr lang="en-US" sz="1200" b="1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Understands </a:t>
            </a:r>
            <a:r>
              <a:rPr lang="en-US" sz="2400" b="1" dirty="0">
                <a:solidFill>
                  <a:srgbClr val="FF0000"/>
                </a:solidFill>
              </a:rPr>
              <a:t>latent causes of structural </a:t>
            </a:r>
            <a:r>
              <a:rPr lang="en-US" sz="2400" b="1" dirty="0" smtClean="0">
                <a:solidFill>
                  <a:srgbClr val="FF0000"/>
                </a:solidFill>
              </a:rPr>
              <a:t>and geometric variability</a:t>
            </a:r>
          </a:p>
          <a:p>
            <a:endParaRPr lang="en-US" sz="1200" dirty="0" smtClean="0"/>
          </a:p>
          <a:p>
            <a:r>
              <a:rPr lang="en-US" sz="2400" dirty="0" smtClean="0"/>
              <a:t>Learned </a:t>
            </a:r>
            <a:r>
              <a:rPr lang="en-US" sz="2400" b="1" dirty="0" smtClean="0">
                <a:solidFill>
                  <a:srgbClr val="FF0000"/>
                </a:solidFill>
              </a:rPr>
              <a:t>without supervision </a:t>
            </a:r>
            <a:r>
              <a:rPr lang="en-US" sz="2400" dirty="0" smtClean="0"/>
              <a:t>from a set of segmented shapes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935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38306"/>
            <a:ext cx="3087270" cy="258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04950"/>
            <a:ext cx="2209800" cy="225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437510" y="2654874"/>
            <a:ext cx="878581" cy="1"/>
          </a:xfrm>
          <a:prstGeom prst="straightConnector1">
            <a:avLst/>
          </a:prstGeom>
          <a:ln w="127000"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Learning stage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7215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Synthesis stage</a:t>
            </a:r>
            <a:endParaRPr lang="en-US" sz="36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41102"/>
            <a:ext cx="5467463" cy="166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" y="1386935"/>
            <a:ext cx="2209800" cy="225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2702819" y="2743320"/>
            <a:ext cx="726181" cy="0"/>
          </a:xfrm>
          <a:prstGeom prst="straightConnector1">
            <a:avLst/>
          </a:prstGeom>
          <a:ln w="127000"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89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shape </a:t>
            </a:r>
            <a:r>
              <a:rPr lang="en-US" dirty="0" smtClean="0"/>
              <a:t>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500" dirty="0" smtClean="0"/>
              <a:t>We model attributes related to</a:t>
            </a:r>
            <a:r>
              <a:rPr lang="en-US" sz="2500" b="1" dirty="0" smtClean="0"/>
              <a:t> shape structure: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6" y="1793406"/>
            <a:ext cx="2667000" cy="22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2202" y="1818263"/>
            <a:ext cx="51960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600" b="1" dirty="0" smtClean="0">
                <a:solidFill>
                  <a:srgbClr val="FF0000"/>
                </a:solidFill>
              </a:rPr>
              <a:t>Shape type</a:t>
            </a:r>
            <a:endParaRPr lang="en-US" sz="2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</a:rPr>
              <a:t>Component types</a:t>
            </a:r>
          </a:p>
          <a:p>
            <a:pPr>
              <a:lnSpc>
                <a:spcPct val="125000"/>
              </a:lnSpc>
            </a:pPr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</a:rPr>
              <a:t>Number of components</a:t>
            </a:r>
          </a:p>
          <a:p>
            <a:pPr>
              <a:lnSpc>
                <a:spcPct val="125000"/>
              </a:lnSpc>
            </a:pPr>
            <a:r>
              <a:rPr lang="en-US" sz="2600" b="1" dirty="0" smtClean="0">
                <a:solidFill>
                  <a:schemeClr val="accent3">
                    <a:lumMod val="50000"/>
                  </a:schemeClr>
                </a:solidFill>
              </a:rPr>
              <a:t>Component geometry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7207" y="4129608"/>
            <a:ext cx="522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P(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86074" y="4391218"/>
            <a:ext cx="609600" cy="1"/>
          </a:xfrm>
          <a:prstGeom prst="straightConnector1">
            <a:avLst/>
          </a:prstGeom>
          <a:ln w="127000">
            <a:tailEnd type="triangle" w="med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688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894327" y="15335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3769" y="164888"/>
            <a:ext cx="564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882" y="41380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P(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99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894327" y="15335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3769" y="164888"/>
            <a:ext cx="564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882" y="413807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P(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5" y="-6"/>
            <a:ext cx="4141558" cy="164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619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894327" y="15335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3769" y="164888"/>
            <a:ext cx="564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10" idx="3"/>
            <a:endCxn id="38" idx="0"/>
          </p:cNvCxnSpPr>
          <p:nvPr/>
        </p:nvCxnSpPr>
        <p:spPr>
          <a:xfrm flipH="1">
            <a:off x="1425363" y="874302"/>
            <a:ext cx="592659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00622" y="1155981"/>
            <a:ext cx="4298374" cy="3049834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5882" y="4061873"/>
            <a:ext cx="9144000" cy="1086426"/>
            <a:chOff x="205882" y="4414946"/>
            <a:chExt cx="9144000" cy="1086426"/>
          </a:xfrm>
        </p:grpSpPr>
        <p:sp>
          <p:nvSpPr>
            <p:cNvPr id="24" name="TextBox 23"/>
            <p:cNvSpPr txBox="1"/>
            <p:nvPr/>
          </p:nvSpPr>
          <p:spPr>
            <a:xfrm>
              <a:off x="205882" y="4440347"/>
              <a:ext cx="914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P(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3200" i="1" baseline="-25000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]</a:t>
              </a:r>
              <a:endParaRPr lang="en-US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57806" y="4414946"/>
              <a:ext cx="685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5400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endParaRPr lang="en-US" sz="5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2923" y="5039707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l </a:t>
              </a:r>
              <a:r>
                <a:rPr lang="ru-RU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∈</a:t>
              </a:r>
              <a:r>
                <a:rPr lang="en-US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 </a:t>
              </a:r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ea typeface="Arial Unicode MS"/>
                  <a:cs typeface="Times New Roman" pitchFamily="18" charset="0"/>
                </a:rPr>
                <a:t>L</a:t>
              </a:r>
              <a:endPara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1003041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26417" y="1589809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i="1" baseline="-25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22404" y="3570805"/>
            <a:ext cx="56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50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894327" y="15335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3769" y="164888"/>
            <a:ext cx="564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6390" y="158981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400" b="1" i="1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4884" y="1589809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i="1" baseline="-25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10" idx="3"/>
            <a:endCxn id="38" idx="0"/>
          </p:cNvCxnSpPr>
          <p:nvPr/>
        </p:nvCxnSpPr>
        <p:spPr>
          <a:xfrm flipH="1">
            <a:off x="1425363" y="874302"/>
            <a:ext cx="592659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5"/>
            <a:endCxn id="40" idx="0"/>
          </p:cNvCxnSpPr>
          <p:nvPr/>
        </p:nvCxnSpPr>
        <p:spPr>
          <a:xfrm>
            <a:off x="2615276" y="874302"/>
            <a:ext cx="647083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00622" y="1155981"/>
            <a:ext cx="4298374" cy="3049834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2404" y="3570805"/>
            <a:ext cx="56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5882" y="4061873"/>
            <a:ext cx="9144000" cy="1086426"/>
            <a:chOff x="205882" y="4414946"/>
            <a:chExt cx="9144000" cy="1086426"/>
          </a:xfrm>
        </p:grpSpPr>
        <p:sp>
          <p:nvSpPr>
            <p:cNvPr id="24" name="TextBox 23"/>
            <p:cNvSpPr txBox="1"/>
            <p:nvPr/>
          </p:nvSpPr>
          <p:spPr>
            <a:xfrm>
              <a:off x="205882" y="4440347"/>
              <a:ext cx="914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P(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3200" i="1" baseline="-25000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) P 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 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]</a:t>
              </a:r>
              <a:endParaRPr lang="en-US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57806" y="4414946"/>
              <a:ext cx="685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5400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endParaRPr lang="en-US" sz="5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2923" y="5039707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l </a:t>
              </a:r>
              <a:r>
                <a:rPr lang="ru-RU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∈</a:t>
              </a:r>
              <a:r>
                <a:rPr lang="en-US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 </a:t>
              </a:r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ea typeface="Arial Unicode MS"/>
                  <a:cs typeface="Times New Roman" pitchFamily="18" charset="0"/>
                </a:rPr>
                <a:t>L</a:t>
              </a:r>
              <a:endPara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1003041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40037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50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V\Desktop\ShapeSampling\Videos\grid_airplanes_trai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1" y="1005840"/>
            <a:ext cx="8621486" cy="3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Goal: generative model of shape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112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894327" y="15335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3769" y="164888"/>
            <a:ext cx="564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6390" y="158981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400" b="1" i="1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4884" y="1589809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i="1" baseline="-25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10" idx="3"/>
            <a:endCxn id="38" idx="0"/>
          </p:cNvCxnSpPr>
          <p:nvPr/>
        </p:nvCxnSpPr>
        <p:spPr>
          <a:xfrm flipH="1">
            <a:off x="1425363" y="874302"/>
            <a:ext cx="592659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5"/>
            <a:endCxn id="40" idx="0"/>
          </p:cNvCxnSpPr>
          <p:nvPr/>
        </p:nvCxnSpPr>
        <p:spPr>
          <a:xfrm>
            <a:off x="2615276" y="874302"/>
            <a:ext cx="647083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00622" y="1155981"/>
            <a:ext cx="4298374" cy="3049834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2404" y="3570805"/>
            <a:ext cx="56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5882" y="4061873"/>
            <a:ext cx="9144000" cy="1086426"/>
            <a:chOff x="205882" y="4414946"/>
            <a:chExt cx="9144000" cy="1086426"/>
          </a:xfrm>
        </p:grpSpPr>
        <p:sp>
          <p:nvSpPr>
            <p:cNvPr id="24" name="TextBox 23"/>
            <p:cNvSpPr txBox="1"/>
            <p:nvPr/>
          </p:nvSpPr>
          <p:spPr>
            <a:xfrm>
              <a:off x="205882" y="4440347"/>
              <a:ext cx="914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P(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3200" i="1" baseline="-25000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) P 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 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]</a:t>
              </a:r>
              <a:endParaRPr lang="en-US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57806" y="4414946"/>
              <a:ext cx="685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5400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endParaRPr lang="en-US" sz="5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2923" y="5039707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l </a:t>
              </a:r>
              <a:r>
                <a:rPr lang="ru-RU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∈</a:t>
              </a:r>
              <a:r>
                <a:rPr lang="en-US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 </a:t>
              </a:r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ea typeface="Arial Unicode MS"/>
                  <a:cs typeface="Times New Roman" pitchFamily="18" charset="0"/>
                </a:rPr>
                <a:t>L</a:t>
              </a:r>
              <a:endPara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1003041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40037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860055" y="2121216"/>
            <a:ext cx="1928309" cy="889216"/>
            <a:chOff x="10213200" y="2473200"/>
            <a:chExt cx="1107000" cy="510480"/>
          </a:xfrm>
        </p:grpSpPr>
        <p:sp>
          <p:nvSpPr>
            <p:cNvPr id="21" name="Freeform 20"/>
            <p:cNvSpPr/>
            <p:nvPr/>
          </p:nvSpPr>
          <p:spPr>
            <a:xfrm>
              <a:off x="10213200" y="2473200"/>
              <a:ext cx="1107000" cy="51048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CCCCCC"/>
            </a:solidFill>
            <a:ln>
              <a:noFill/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0290240" y="2495880"/>
              <a:ext cx="936360" cy="4579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4875332" y="1101890"/>
            <a:ext cx="1927682" cy="889216"/>
            <a:chOff x="10213920" y="1807560"/>
            <a:chExt cx="1106640" cy="510480"/>
          </a:xfrm>
        </p:grpSpPr>
        <p:sp>
          <p:nvSpPr>
            <p:cNvPr id="28" name="Freeform 27"/>
            <p:cNvSpPr/>
            <p:nvPr/>
          </p:nvSpPr>
          <p:spPr>
            <a:xfrm>
              <a:off x="10213920" y="1807560"/>
              <a:ext cx="1106640" cy="51048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CCCCCC"/>
            </a:solidFill>
            <a:ln>
              <a:noFill/>
              <a:prstDash val="solid"/>
            </a:ln>
          </p:spPr>
          <p:txBody>
            <a:bodyPr vert="horz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Droid Sans Fallback" pitchFamily="2"/>
                <a:cs typeface="Lohit Hindi" pitchFamily="2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0336320" y="1846800"/>
              <a:ext cx="856439" cy="4363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21" y="1114071"/>
            <a:ext cx="1760505" cy="88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31" y="2147886"/>
            <a:ext cx="1696884" cy="88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7026032" y="937987"/>
            <a:ext cx="2040281" cy="218624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810930" y="970634"/>
            <a:ext cx="2058096" cy="215359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74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51938" y="3005783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b="1" i="1" baseline="-25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94327" y="15335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3769" y="164888"/>
            <a:ext cx="564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6390" y="158981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400" b="1" i="1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10" idx="3"/>
            <a:endCxn id="38" idx="0"/>
          </p:cNvCxnSpPr>
          <p:nvPr/>
        </p:nvCxnSpPr>
        <p:spPr>
          <a:xfrm flipH="1">
            <a:off x="1425363" y="874302"/>
            <a:ext cx="592659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5"/>
            <a:endCxn id="40" idx="0"/>
          </p:cNvCxnSpPr>
          <p:nvPr/>
        </p:nvCxnSpPr>
        <p:spPr>
          <a:xfrm>
            <a:off x="2615276" y="874302"/>
            <a:ext cx="647083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00622" y="1155981"/>
            <a:ext cx="4298374" cy="3049834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2404" y="3570805"/>
            <a:ext cx="56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5882" y="4061873"/>
            <a:ext cx="9144000" cy="1086426"/>
            <a:chOff x="205882" y="4414946"/>
            <a:chExt cx="9144000" cy="1086426"/>
          </a:xfrm>
        </p:grpSpPr>
        <p:sp>
          <p:nvSpPr>
            <p:cNvPr id="24" name="TextBox 23"/>
            <p:cNvSpPr txBox="1"/>
            <p:nvPr/>
          </p:nvSpPr>
          <p:spPr>
            <a:xfrm>
              <a:off x="205882" y="4440347"/>
              <a:ext cx="914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P(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3200" i="1" baseline="-25000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) P 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) 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3200" i="1" baseline="-25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) 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3200" i="1" baseline="-25000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| </a:t>
              </a:r>
              <a:r>
                <a:rPr lang="en-US" sz="3200" i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)</a:t>
              </a:r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]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57806" y="4414946"/>
              <a:ext cx="685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5400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endParaRPr lang="en-US" sz="5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2923" y="5039707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l </a:t>
              </a:r>
              <a:r>
                <a:rPr lang="ru-RU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∈</a:t>
              </a:r>
              <a:r>
                <a:rPr lang="en-US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 </a:t>
              </a:r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ea typeface="Arial Unicode MS"/>
                  <a:cs typeface="Times New Roman" pitchFamily="18" charset="0"/>
                </a:rPr>
                <a:t>L</a:t>
              </a:r>
              <a:endPara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1003041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40037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407301" y="300578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40" idx="4"/>
            <a:endCxn id="52" idx="0"/>
          </p:cNvCxnSpPr>
          <p:nvPr/>
        </p:nvCxnSpPr>
        <p:spPr>
          <a:xfrm flipH="1">
            <a:off x="2730798" y="2406736"/>
            <a:ext cx="531561" cy="58224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308476" y="2988976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391839" y="2988976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400" b="1" i="1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4884" y="1589809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i="1" baseline="-25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>
            <a:stCxn id="40" idx="4"/>
            <a:endCxn id="48" idx="0"/>
          </p:cNvCxnSpPr>
          <p:nvPr/>
        </p:nvCxnSpPr>
        <p:spPr>
          <a:xfrm>
            <a:off x="3262359" y="2406736"/>
            <a:ext cx="567264" cy="599047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450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51938" y="3005783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b="1" i="1" baseline="-25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94327" y="15335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3769" y="164888"/>
            <a:ext cx="564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6390" y="158981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400" b="1" i="1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10" idx="3"/>
            <a:endCxn id="38" idx="0"/>
          </p:cNvCxnSpPr>
          <p:nvPr/>
        </p:nvCxnSpPr>
        <p:spPr>
          <a:xfrm flipH="1">
            <a:off x="1425363" y="874302"/>
            <a:ext cx="592659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5"/>
            <a:endCxn id="40" idx="0"/>
          </p:cNvCxnSpPr>
          <p:nvPr/>
        </p:nvCxnSpPr>
        <p:spPr>
          <a:xfrm>
            <a:off x="2615276" y="874302"/>
            <a:ext cx="647083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00622" y="1155981"/>
            <a:ext cx="4298374" cy="3049834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2404" y="3570805"/>
            <a:ext cx="56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5882" y="4061873"/>
            <a:ext cx="9144000" cy="1086426"/>
            <a:chOff x="205882" y="4414946"/>
            <a:chExt cx="9144000" cy="1086426"/>
          </a:xfrm>
        </p:grpSpPr>
        <p:sp>
          <p:nvSpPr>
            <p:cNvPr id="24" name="TextBox 23"/>
            <p:cNvSpPr txBox="1"/>
            <p:nvPr/>
          </p:nvSpPr>
          <p:spPr>
            <a:xfrm>
              <a:off x="205882" y="4440347"/>
              <a:ext cx="914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P(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3200" i="1" baseline="-25000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) P 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) 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3200" i="1" baseline="-250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)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3200" i="1" baseline="-25000" dirty="0" err="1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 </a:t>
              </a:r>
              <a:r>
                <a:rPr lang="en-US" sz="3200" i="1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]</a:t>
              </a:r>
              <a:endParaRPr lang="en-US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57806" y="4414946"/>
              <a:ext cx="685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5400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endParaRPr lang="en-US" sz="5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2923" y="5039707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l </a:t>
              </a:r>
              <a:r>
                <a:rPr lang="ru-RU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∈</a:t>
              </a:r>
              <a:r>
                <a:rPr lang="en-US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 </a:t>
              </a:r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ea typeface="Arial Unicode MS"/>
                  <a:cs typeface="Times New Roman" pitchFamily="18" charset="0"/>
                </a:rPr>
                <a:t>L</a:t>
              </a:r>
              <a:endPara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1003041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40037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407301" y="300578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40" idx="4"/>
            <a:endCxn id="52" idx="0"/>
          </p:cNvCxnSpPr>
          <p:nvPr/>
        </p:nvCxnSpPr>
        <p:spPr>
          <a:xfrm flipH="1">
            <a:off x="2730798" y="2406736"/>
            <a:ext cx="531561" cy="58224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308476" y="2988976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391839" y="2988976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400" b="1" i="1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4884" y="1589809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i="1" baseline="-25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48" y="1925466"/>
            <a:ext cx="4110000" cy="209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745833" y="1712832"/>
            <a:ext cx="436418" cy="226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6902255" y="2035530"/>
            <a:ext cx="436418" cy="3962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700597" y="3748720"/>
            <a:ext cx="834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83E68"/>
                </a:solidFill>
                <a:latin typeface="Myriad Pro" pitchFamily="34" charset="0"/>
                <a:cs typeface="Arial" charset="0"/>
              </a:rPr>
              <a:t>Height</a:t>
            </a:r>
            <a:endParaRPr lang="en-US" sz="1600" b="1" dirty="0">
              <a:solidFill>
                <a:srgbClr val="383E68"/>
              </a:solidFill>
              <a:latin typeface="Myriad Pro" pitchFamily="34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4524595" y="2798662"/>
            <a:ext cx="845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83E68"/>
                </a:solidFill>
                <a:latin typeface="Myriad Pro" pitchFamily="34" charset="0"/>
                <a:cs typeface="Arial" charset="0"/>
              </a:rPr>
              <a:t>Width</a:t>
            </a:r>
            <a:endParaRPr lang="en-US" sz="1600" b="1" dirty="0">
              <a:solidFill>
                <a:srgbClr val="383E68"/>
              </a:solidFill>
              <a:latin typeface="Myriad Pro" pitchFamily="34" charset="0"/>
              <a:cs typeface="Arial" charset="0"/>
            </a:endParaRPr>
          </a:p>
        </p:txBody>
      </p:sp>
      <p:cxnSp>
        <p:nvCxnSpPr>
          <p:cNvPr id="7" name="Straight Arrow Connector 6"/>
          <p:cNvCxnSpPr>
            <a:stCxn id="40" idx="4"/>
            <a:endCxn id="48" idx="0"/>
          </p:cNvCxnSpPr>
          <p:nvPr/>
        </p:nvCxnSpPr>
        <p:spPr>
          <a:xfrm>
            <a:off x="3262359" y="2406736"/>
            <a:ext cx="567264" cy="599047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172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>
            <a:off x="2840037" y="1562092"/>
            <a:ext cx="844644" cy="844644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40" idx="4"/>
            <a:endCxn id="48" idx="0"/>
          </p:cNvCxnSpPr>
          <p:nvPr/>
        </p:nvCxnSpPr>
        <p:spPr>
          <a:xfrm>
            <a:off x="3262359" y="2406736"/>
            <a:ext cx="567264" cy="599047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51938" y="3005783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b="1" i="1" baseline="-25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94327" y="153353"/>
            <a:ext cx="844644" cy="844644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3769" y="164888"/>
            <a:ext cx="564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6390" y="158981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400" b="1" i="1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10" idx="3"/>
            <a:endCxn id="38" idx="0"/>
          </p:cNvCxnSpPr>
          <p:nvPr/>
        </p:nvCxnSpPr>
        <p:spPr>
          <a:xfrm flipH="1">
            <a:off x="1425363" y="874302"/>
            <a:ext cx="592659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5"/>
            <a:endCxn id="40" idx="0"/>
          </p:cNvCxnSpPr>
          <p:nvPr/>
        </p:nvCxnSpPr>
        <p:spPr>
          <a:xfrm>
            <a:off x="2615276" y="874302"/>
            <a:ext cx="647083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00622" y="1155981"/>
            <a:ext cx="4298374" cy="3049834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2404" y="3570805"/>
            <a:ext cx="56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5882" y="4061873"/>
            <a:ext cx="9144000" cy="1086426"/>
            <a:chOff x="205882" y="4414946"/>
            <a:chExt cx="9144000" cy="1086426"/>
          </a:xfrm>
        </p:grpSpPr>
        <p:sp>
          <p:nvSpPr>
            <p:cNvPr id="24" name="TextBox 23"/>
            <p:cNvSpPr txBox="1"/>
            <p:nvPr/>
          </p:nvSpPr>
          <p:spPr>
            <a:xfrm>
              <a:off x="205882" y="4440347"/>
              <a:ext cx="914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P(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3200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3200" i="1" baseline="-25000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) P 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 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) 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3200" i="1" baseline="-25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i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) P(</a:t>
              </a:r>
              <a:r>
                <a:rPr lang="en-US" sz="32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i="1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3200" i="1" baseline="-25000" dirty="0" err="1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| </a:t>
              </a:r>
              <a:r>
                <a:rPr lang="en-US" sz="3200" i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200" i="1" baseline="-25000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)</a:t>
              </a:r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]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57806" y="4414946"/>
              <a:ext cx="685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5400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endParaRPr lang="en-US" sz="5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2923" y="5039707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l </a:t>
              </a:r>
              <a:r>
                <a:rPr lang="ru-RU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∈</a:t>
              </a:r>
              <a:r>
                <a:rPr lang="en-US" sz="2400" b="1" i="1" dirty="0" smtClean="0">
                  <a:solidFill>
                    <a:srgbClr val="00B050"/>
                  </a:solidFill>
                  <a:latin typeface="Arial Unicode MS"/>
                  <a:ea typeface="Arial Unicode MS"/>
                  <a:cs typeface="Arial Unicode MS"/>
                </a:rPr>
                <a:t> </a:t>
              </a:r>
              <a:r>
                <a:rPr lang="en-US" sz="2400" b="1" i="1" dirty="0" smtClean="0">
                  <a:solidFill>
                    <a:srgbClr val="00B050"/>
                  </a:solidFill>
                  <a:latin typeface="Times New Roman" pitchFamily="18" charset="0"/>
                  <a:ea typeface="Arial Unicode MS"/>
                  <a:cs typeface="Times New Roman" pitchFamily="18" charset="0"/>
                </a:rPr>
                <a:t>L</a:t>
              </a:r>
              <a:endParaRPr lang="en-US" sz="3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1003041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407301" y="300578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40" idx="4"/>
            <a:endCxn id="52" idx="0"/>
          </p:cNvCxnSpPr>
          <p:nvPr/>
        </p:nvCxnSpPr>
        <p:spPr>
          <a:xfrm flipH="1">
            <a:off x="2730798" y="2406736"/>
            <a:ext cx="531561" cy="58224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308476" y="2988976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391839" y="2988976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400" b="1" i="1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4884" y="1589809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i="1" baseline="-25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 rot="16200000">
            <a:off x="6902255" y="2035530"/>
            <a:ext cx="436418" cy="3962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257800" y="292941"/>
            <a:ext cx="307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accent1">
                    <a:lumMod val="75000"/>
                  </a:schemeClr>
                </a:solidFill>
              </a:rPr>
              <a:t>Latent object style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29200" y="1712919"/>
            <a:ext cx="391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accent1">
                    <a:lumMod val="75000"/>
                  </a:schemeClr>
                </a:solidFill>
              </a:rPr>
              <a:t>Latent component style</a:t>
            </a:r>
          </a:p>
        </p:txBody>
      </p:sp>
    </p:spTree>
    <p:extLst>
      <p:ext uri="{BB962C8B-B14F-4D97-AF65-F5344CB8AC3E}">
        <p14:creationId xmlns:p14="http://schemas.microsoft.com/office/powerpoint/2010/main" val="18467346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>
            <a:off x="2840037" y="1562092"/>
            <a:ext cx="844644" cy="844644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40" idx="4"/>
            <a:endCxn id="48" idx="0"/>
          </p:cNvCxnSpPr>
          <p:nvPr/>
        </p:nvCxnSpPr>
        <p:spPr>
          <a:xfrm>
            <a:off x="3262359" y="2406736"/>
            <a:ext cx="567264" cy="599047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51938" y="3005783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b="1" i="1" baseline="-25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94327" y="153353"/>
            <a:ext cx="844644" cy="844644"/>
          </a:xfrm>
          <a:prstGeom prst="ellipse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3769" y="164888"/>
            <a:ext cx="564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6390" y="158981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400" b="1" i="1" baseline="-25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10" idx="3"/>
            <a:endCxn id="38" idx="0"/>
          </p:cNvCxnSpPr>
          <p:nvPr/>
        </p:nvCxnSpPr>
        <p:spPr>
          <a:xfrm flipH="1">
            <a:off x="1425363" y="874302"/>
            <a:ext cx="592659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5"/>
            <a:endCxn id="40" idx="0"/>
          </p:cNvCxnSpPr>
          <p:nvPr/>
        </p:nvCxnSpPr>
        <p:spPr>
          <a:xfrm>
            <a:off x="2615276" y="874302"/>
            <a:ext cx="647083" cy="68779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00622" y="1155981"/>
            <a:ext cx="4298374" cy="3049834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2404" y="3570805"/>
            <a:ext cx="56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03041" y="1562092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407301" y="3005783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40" idx="4"/>
            <a:endCxn id="52" idx="0"/>
          </p:cNvCxnSpPr>
          <p:nvPr/>
        </p:nvCxnSpPr>
        <p:spPr>
          <a:xfrm flipH="1">
            <a:off x="2730798" y="2406736"/>
            <a:ext cx="531561" cy="582240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308476" y="2988976"/>
            <a:ext cx="844644" cy="8446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391839" y="2988976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400" b="1" i="1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4884" y="1589809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i="1" baseline="-25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400" b="1" i="1" baseline="-25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08621" y="2564596"/>
            <a:ext cx="431569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7030A0"/>
                </a:solidFill>
              </a:rPr>
              <a:t>Learn from training data:</a:t>
            </a:r>
          </a:p>
          <a:p>
            <a:pPr algn="ctr"/>
            <a:endParaRPr lang="en-US" sz="1000" b="1" dirty="0">
              <a:solidFill>
                <a:srgbClr val="7030A0"/>
              </a:solidFill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latent styles</a:t>
            </a:r>
          </a:p>
          <a:p>
            <a:pPr algn="ctr"/>
            <a:endParaRPr lang="en-US" sz="1000" b="1" dirty="0">
              <a:solidFill>
                <a:srgbClr val="7030A0"/>
              </a:solidFill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lateral edges</a:t>
            </a:r>
          </a:p>
          <a:p>
            <a:pPr algn="ctr"/>
            <a:endParaRPr lang="en-US" sz="1000" b="1" dirty="0">
              <a:solidFill>
                <a:srgbClr val="7030A0"/>
              </a:solidFill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parameters of CPDs</a:t>
            </a: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68" y="302687"/>
            <a:ext cx="2810933" cy="235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647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Given observed data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500" dirty="0" smtClean="0"/>
              <a:t>, find structure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500" dirty="0" smtClean="0"/>
              <a:t> that maximizes: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96" y="1757706"/>
            <a:ext cx="3509209" cy="10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490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Given observed data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500" dirty="0" smtClean="0"/>
              <a:t>, find structure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500" dirty="0" smtClean="0"/>
              <a:t> that maximizes: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96" y="1757706"/>
            <a:ext cx="3509209" cy="10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438458" y="1855912"/>
            <a:ext cx="1167461" cy="343305"/>
          </a:xfrm>
          <a:prstGeom prst="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25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Given observed data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500" dirty="0" smtClean="0"/>
              <a:t>, find structure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500" dirty="0" smtClean="0"/>
              <a:t> that maximizes: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96" y="1757706"/>
            <a:ext cx="3509209" cy="10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17857" y="1855912"/>
            <a:ext cx="691814" cy="357172"/>
          </a:xfrm>
          <a:prstGeom prst="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25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Given observed data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500" dirty="0" smtClean="0"/>
              <a:t>, find structure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500" dirty="0" smtClean="0"/>
              <a:t> that maximizes: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96" y="1757706"/>
            <a:ext cx="3509209" cy="10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29200" y="2241768"/>
            <a:ext cx="691814" cy="357172"/>
          </a:xfrm>
          <a:prstGeom prst="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75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Given observed data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500" dirty="0" smtClean="0"/>
              <a:t>, find structure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500" dirty="0" smtClean="0"/>
              <a:t> that maximizes: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500" dirty="0" smtClean="0"/>
              <a:t>Assuming uniform prior over structures, maximize </a:t>
            </a:r>
            <a:br>
              <a:rPr lang="en-US" sz="2500" dirty="0" smtClean="0"/>
            </a:br>
            <a:r>
              <a:rPr lang="en-US" sz="2500" b="1" dirty="0" smtClean="0"/>
              <a:t>marginal likelihood</a:t>
            </a:r>
            <a:r>
              <a:rPr lang="en-US" sz="2500" dirty="0" smtClean="0"/>
              <a:t>:</a:t>
            </a:r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96" y="1757706"/>
            <a:ext cx="3509209" cy="10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7745"/>
            <a:ext cx="6400800" cy="93841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561190" y="4233542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190" y="4233542"/>
                <a:ext cx="39465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4973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\Desktop\ShapeSampling\Videos\grid_airpla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1005840"/>
            <a:ext cx="8631936" cy="35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Goal: generative model of shape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824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Given observed data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500" dirty="0" smtClean="0"/>
              <a:t>, find structure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500" dirty="0" smtClean="0"/>
              <a:t> that maximizes: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500" dirty="0" smtClean="0"/>
              <a:t>Assuming uniform prior over structures, maximize </a:t>
            </a:r>
            <a:br>
              <a:rPr lang="en-US" sz="2500" dirty="0" smtClean="0"/>
            </a:br>
            <a:r>
              <a:rPr lang="en-US" sz="2500" b="1" dirty="0" smtClean="0"/>
              <a:t>marginal likelihood</a:t>
            </a:r>
            <a:r>
              <a:rPr lang="en-US" sz="2500" dirty="0" smtClean="0"/>
              <a:t>:</a:t>
            </a:r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7745"/>
            <a:ext cx="6400800" cy="93841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96" y="1757706"/>
            <a:ext cx="3509209" cy="10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25626" y="4415579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Complete likelihood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038598" y="3574813"/>
            <a:ext cx="2209801" cy="88310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61190" y="4233542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190" y="4233542"/>
                <a:ext cx="39465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663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Given observed data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500" dirty="0" smtClean="0"/>
              <a:t>, find structure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500" dirty="0" smtClean="0"/>
              <a:t> that maximizes: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500" dirty="0" smtClean="0"/>
              <a:t>Assuming uniform prior over structures, maximize </a:t>
            </a:r>
            <a:br>
              <a:rPr lang="en-US" sz="2500" dirty="0" smtClean="0"/>
            </a:br>
            <a:r>
              <a:rPr lang="en-US" sz="2500" b="1" dirty="0" smtClean="0"/>
              <a:t>marginal likelihood</a:t>
            </a:r>
            <a:r>
              <a:rPr lang="en-US" sz="2500" dirty="0" smtClean="0"/>
              <a:t>:</a:t>
            </a:r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7745"/>
            <a:ext cx="6400800" cy="93841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96" y="1757706"/>
            <a:ext cx="3509209" cy="10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62600" y="445791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Parameter priors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8399" y="3568972"/>
            <a:ext cx="1227667" cy="88310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561190" y="4233542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190" y="4233542"/>
                <a:ext cx="39465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723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Given observed data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500" dirty="0" smtClean="0"/>
              <a:t>, find structure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500" dirty="0" smtClean="0"/>
              <a:t> that maximizes: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500" dirty="0" smtClean="0"/>
              <a:t>Assuming uniform prior over structures, maximize </a:t>
            </a:r>
            <a:br>
              <a:rPr lang="en-US" sz="2500" dirty="0" smtClean="0"/>
            </a:br>
            <a:r>
              <a:rPr lang="en-US" sz="2500" b="1" dirty="0" smtClean="0"/>
              <a:t>marginal likelihood</a:t>
            </a:r>
            <a:r>
              <a:rPr lang="en-US" sz="2500" dirty="0" smtClean="0"/>
              <a:t>:</a:t>
            </a:r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7745"/>
            <a:ext cx="6400800" cy="93841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96" y="1757706"/>
            <a:ext cx="3509209" cy="10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44685" y="3587954"/>
            <a:ext cx="893915" cy="9382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561190" y="4233542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190" y="4233542"/>
                <a:ext cx="39465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0271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Given observed data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500" dirty="0" smtClean="0"/>
              <a:t>, find structure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500" dirty="0" smtClean="0"/>
              <a:t> that maximizes: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500" dirty="0" smtClean="0"/>
              <a:t>Assuming uniform prior over structures, maximize </a:t>
            </a:r>
            <a:br>
              <a:rPr lang="en-US" sz="2500" dirty="0" smtClean="0"/>
            </a:br>
            <a:r>
              <a:rPr lang="en-US" sz="2500" b="1" dirty="0" smtClean="0"/>
              <a:t>marginal likelihood</a:t>
            </a:r>
            <a:r>
              <a:rPr lang="en-US" sz="2500" dirty="0" smtClean="0"/>
              <a:t>:</a:t>
            </a:r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5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7745"/>
            <a:ext cx="6400800" cy="93841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96" y="1757706"/>
            <a:ext cx="3509209" cy="10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28911" y="4500755"/>
            <a:ext cx="430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+mj-lt"/>
                <a:cs typeface="Times New Roman" pitchFamily="18" charset="0"/>
              </a:rPr>
              <a:t>Cheeseman</a:t>
            </a:r>
            <a:r>
              <a:rPr lang="en-US" sz="2400" b="1" i="1" dirty="0" smtClean="0">
                <a:latin typeface="+mj-lt"/>
                <a:cs typeface="Times New Roman" pitchFamily="18" charset="0"/>
              </a:rPr>
              <a:t>-Stutz approximation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82813" y="4753898"/>
            <a:ext cx="609600" cy="1"/>
          </a:xfrm>
          <a:prstGeom prst="straightConnector1">
            <a:avLst/>
          </a:prstGeom>
          <a:ln w="127000">
            <a:tailEnd type="triangle" w="med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61190" y="4233542"/>
                <a:ext cx="394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190" y="4233542"/>
                <a:ext cx="39465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9642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Our probabilistic model: </a:t>
            </a:r>
            <a:r>
              <a:rPr lang="en-US" sz="3200" b="1" dirty="0" smtClean="0"/>
              <a:t>synthesis stage</a:t>
            </a:r>
            <a:endParaRPr lang="en-US" sz="3200" b="1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41102"/>
            <a:ext cx="5467463" cy="166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" y="1386935"/>
            <a:ext cx="2209800" cy="225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2702819" y="2743320"/>
            <a:ext cx="726181" cy="0"/>
          </a:xfrm>
          <a:prstGeom prst="straightConnector1">
            <a:avLst/>
          </a:prstGeom>
          <a:ln w="127000"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890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Synthesis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{}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                </a:t>
            </a:r>
            <a:r>
              <a:rPr lang="en-US" i="1" dirty="0" smtClean="0"/>
              <a:t>{R=1}                                      {R=2}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{R=1,S</a:t>
            </a:r>
            <a:r>
              <a:rPr lang="en-US" i="1" baseline="-25000" dirty="0" smtClean="0"/>
              <a:t>1</a:t>
            </a:r>
            <a:r>
              <a:rPr lang="en-US" i="1" dirty="0" smtClean="0"/>
              <a:t>=1}   {R=1,S</a:t>
            </a:r>
            <a:r>
              <a:rPr lang="en-US" i="1" baseline="-25000" dirty="0" smtClean="0"/>
              <a:t>1</a:t>
            </a:r>
            <a:r>
              <a:rPr lang="en-US" i="1" dirty="0" smtClean="0"/>
              <a:t>=2}        {R=2,S</a:t>
            </a:r>
            <a:r>
              <a:rPr lang="en-US" i="1" baseline="-25000" dirty="0" smtClean="0"/>
              <a:t>1</a:t>
            </a:r>
            <a:r>
              <a:rPr lang="en-US" i="1" dirty="0" smtClean="0"/>
              <a:t>=2}   {R=2,S</a:t>
            </a:r>
            <a:r>
              <a:rPr lang="en-US" i="1" baseline="-25000" dirty="0" smtClean="0"/>
              <a:t>1</a:t>
            </a:r>
            <a:r>
              <a:rPr lang="en-US" i="1" dirty="0" smtClean="0"/>
              <a:t>=2</a:t>
            </a:r>
            <a:r>
              <a:rPr lang="en-US" i="1" dirty="0"/>
              <a:t>}</a:t>
            </a:r>
            <a:endParaRPr lang="en-US" i="1" baseline="-25000" dirty="0"/>
          </a:p>
          <a:p>
            <a:pPr marL="0" indent="0" algn="ctr">
              <a:buNone/>
            </a:pPr>
            <a:r>
              <a:rPr lang="en-US" sz="4800" i="1" dirty="0" smtClean="0"/>
              <a:t>…</a:t>
            </a:r>
            <a:endParaRPr lang="en-US" sz="4400" i="1" dirty="0" smtClean="0"/>
          </a:p>
        </p:txBody>
      </p:sp>
      <p:sp>
        <p:nvSpPr>
          <p:cNvPr id="9" name="Straight Connector 8"/>
          <p:cNvSpPr/>
          <p:nvPr/>
        </p:nvSpPr>
        <p:spPr>
          <a:xfrm>
            <a:off x="4760612" y="1950265"/>
            <a:ext cx="1371599" cy="762000"/>
          </a:xfrm>
          <a:prstGeom prst="line">
            <a:avLst/>
          </a:prstGeom>
          <a:noFill/>
          <a:ln w="45720">
            <a:solidFill>
              <a:srgbClr val="C0C0C0"/>
            </a:solidFill>
            <a:prstDash val="solid"/>
            <a:tailEnd type="arrow"/>
          </a:ln>
        </p:spPr>
        <p:txBody>
          <a:bodyPr vert="horz" lIns="112680" tIns="67680" rIns="112680" bIns="6768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0" name="Straight Connector 9"/>
          <p:cNvSpPr/>
          <p:nvPr/>
        </p:nvSpPr>
        <p:spPr>
          <a:xfrm flipH="1">
            <a:off x="2855612" y="1943100"/>
            <a:ext cx="1524000" cy="800100"/>
          </a:xfrm>
          <a:prstGeom prst="line">
            <a:avLst/>
          </a:prstGeom>
          <a:noFill/>
          <a:ln w="45720">
            <a:solidFill>
              <a:srgbClr val="C0C0C0"/>
            </a:solidFill>
            <a:prstDash val="solid"/>
            <a:tailEnd type="arrow"/>
          </a:ln>
        </p:spPr>
        <p:txBody>
          <a:bodyPr vert="horz" lIns="112680" tIns="67680" rIns="112680" bIns="6768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1" name="Straight Connector 10"/>
          <p:cNvSpPr/>
          <p:nvPr/>
        </p:nvSpPr>
        <p:spPr>
          <a:xfrm flipH="1">
            <a:off x="1600200" y="3124200"/>
            <a:ext cx="762000" cy="685800"/>
          </a:xfrm>
          <a:prstGeom prst="line">
            <a:avLst/>
          </a:prstGeom>
          <a:noFill/>
          <a:ln w="45720">
            <a:solidFill>
              <a:srgbClr val="C0C0C0"/>
            </a:solidFill>
            <a:prstDash val="solid"/>
            <a:tailEnd type="arrow"/>
          </a:ln>
        </p:spPr>
        <p:txBody>
          <a:bodyPr vert="horz" lIns="112680" tIns="67680" rIns="112680" bIns="6768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2" name="Straight Connector 11"/>
          <p:cNvSpPr/>
          <p:nvPr/>
        </p:nvSpPr>
        <p:spPr>
          <a:xfrm>
            <a:off x="2514600" y="3124200"/>
            <a:ext cx="762000" cy="685800"/>
          </a:xfrm>
          <a:prstGeom prst="line">
            <a:avLst/>
          </a:prstGeom>
          <a:noFill/>
          <a:ln w="45720">
            <a:solidFill>
              <a:srgbClr val="C0C0C0"/>
            </a:solidFill>
            <a:prstDash val="solid"/>
            <a:tailEnd type="arrow"/>
          </a:ln>
        </p:spPr>
        <p:txBody>
          <a:bodyPr vert="horz" lIns="112680" tIns="67680" rIns="112680" bIns="6768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3" name="Straight Connector 12"/>
          <p:cNvSpPr/>
          <p:nvPr/>
        </p:nvSpPr>
        <p:spPr>
          <a:xfrm flipH="1">
            <a:off x="5715000" y="3124200"/>
            <a:ext cx="762000" cy="685800"/>
          </a:xfrm>
          <a:prstGeom prst="line">
            <a:avLst/>
          </a:prstGeom>
          <a:noFill/>
          <a:ln w="45720">
            <a:solidFill>
              <a:srgbClr val="C0C0C0"/>
            </a:solidFill>
            <a:prstDash val="solid"/>
            <a:tailEnd type="arrow"/>
          </a:ln>
        </p:spPr>
        <p:txBody>
          <a:bodyPr vert="horz" lIns="112680" tIns="67680" rIns="112680" bIns="6768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>
            <a:off x="6629400" y="3124200"/>
            <a:ext cx="762000" cy="685800"/>
          </a:xfrm>
          <a:prstGeom prst="line">
            <a:avLst/>
          </a:prstGeom>
          <a:noFill/>
          <a:ln w="45720">
            <a:solidFill>
              <a:srgbClr val="C0C0C0"/>
            </a:solidFill>
            <a:prstDash val="solid"/>
            <a:tailEnd type="arrow"/>
          </a:ln>
        </p:spPr>
        <p:txBody>
          <a:bodyPr vert="horz" lIns="112680" tIns="67680" rIns="112680" bIns="6768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96339" y="742950"/>
            <a:ext cx="8763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Enumerate high-probability instantiations of the model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828136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placement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4047067"/>
            <a:ext cx="18536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Source</a:t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smtClean="0">
                <a:solidFill>
                  <a:srgbClr val="7030A0"/>
                </a:solidFill>
              </a:rPr>
              <a:t>shapes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19147" y="4035000"/>
            <a:ext cx="18536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</a:rPr>
              <a:t>Unoptimized</a:t>
            </a:r>
            <a:r>
              <a:rPr lang="en-US" sz="2400" b="1" dirty="0" smtClean="0">
                <a:solidFill>
                  <a:srgbClr val="7030A0"/>
                </a:solidFill>
              </a:rPr>
              <a:t/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smtClean="0">
                <a:solidFill>
                  <a:srgbClr val="7030A0"/>
                </a:solidFill>
              </a:rPr>
              <a:t>new shape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565" y="4035000"/>
            <a:ext cx="18536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Optimized</a:t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smtClean="0">
                <a:solidFill>
                  <a:srgbClr val="7030A0"/>
                </a:solidFill>
              </a:rPr>
              <a:t>new shape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85" y="1037167"/>
            <a:ext cx="1795379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53" y="1035050"/>
            <a:ext cx="1568822" cy="295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335" y="826652"/>
            <a:ext cx="1495895" cy="314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2506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V\Desktop\ShapeSampling\Videos\grid_airplanes_trai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1" y="1005840"/>
            <a:ext cx="8621486" cy="3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ea typeface="+mn-ea"/>
                <a:cs typeface="+mn-cs"/>
              </a:rPr>
              <a:t>Database Amplification - Airplanes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6360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\Desktop\ShapeSampling\Videos\grid_airpla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1005840"/>
            <a:ext cx="8631936" cy="35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ea typeface="+mn-ea"/>
                <a:cs typeface="+mn-cs"/>
              </a:rPr>
              <a:t>Database Amplification - Airplanes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10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\Desktop\ShapeSampling\Videos\grid_chairs_trai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1005840"/>
            <a:ext cx="8721969" cy="398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ea typeface="+mn-ea"/>
                <a:cs typeface="+mn-cs"/>
              </a:rPr>
              <a:t>Database Amplification - Chairs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448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Challenge: understand shape variability</a:t>
            </a:r>
            <a:endParaRPr lang="en-US" sz="3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87907"/>
            <a:ext cx="3581400" cy="352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90600" y="1245989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500" i="1" dirty="0" smtClean="0"/>
          </a:p>
          <a:p>
            <a:r>
              <a:rPr lang="en-US" sz="2500" dirty="0" smtClean="0"/>
              <a:t>Structural variability</a:t>
            </a:r>
          </a:p>
          <a:p>
            <a:endParaRPr lang="en-US" sz="1600" dirty="0"/>
          </a:p>
          <a:p>
            <a:r>
              <a:rPr lang="en-US" sz="2500" dirty="0" smtClean="0"/>
              <a:t>Geometric variability</a:t>
            </a:r>
          </a:p>
          <a:p>
            <a:endParaRPr lang="en-US" sz="1600" dirty="0" smtClean="0"/>
          </a:p>
          <a:p>
            <a:r>
              <a:rPr lang="en-US" sz="2500" dirty="0" smtClean="0"/>
              <a:t>Stylistic variability</a:t>
            </a: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195043" y="4454237"/>
            <a:ext cx="28696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7030A0"/>
                </a:solidFill>
                <a:latin typeface="+mn-lt"/>
                <a:cs typeface="+mn-cs"/>
              </a:rPr>
              <a:t>Our chair dataset</a:t>
            </a:r>
            <a:endParaRPr lang="el-GR" sz="2400" b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29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\Desktop\ShapeSampling\Videos\grid_chai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" y="1005840"/>
            <a:ext cx="8723376" cy="398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ea typeface="+mn-ea"/>
                <a:cs typeface="+mn-cs"/>
              </a:rPr>
              <a:t>Database Amplification - Chairs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28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V\Desktop\ShapeSampling\Videos\grid_ships_trai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" y="1097280"/>
            <a:ext cx="8839200" cy="29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ea typeface="+mn-ea"/>
                <a:cs typeface="+mn-cs"/>
              </a:rPr>
              <a:t>Database Amplification - Ships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95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V\Desktop\ShapeSampling\Videos\grid_shi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" y="1097280"/>
            <a:ext cx="8839200" cy="29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ea typeface="+mn-ea"/>
                <a:cs typeface="+mn-cs"/>
              </a:rPr>
              <a:t>Database Amplification - Ships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820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V\Desktop\ShapeSampling\Videos\grid_animals_trai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" y="1337310"/>
            <a:ext cx="9037320" cy="247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ea typeface="+mn-ea"/>
                <a:cs typeface="+mn-cs"/>
              </a:rPr>
              <a:t>Database Amplification - Animals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089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V\Desktop\ShapeSampling\Videos\grid_anima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" y="1337310"/>
            <a:ext cx="9038385" cy="247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ea typeface="+mn-ea"/>
                <a:cs typeface="+mn-cs"/>
              </a:rPr>
              <a:t>Database Amplification - Animals</a:t>
            </a:r>
            <a:endParaRPr lang="en-US" sz="3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186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Amplification </a:t>
            </a:r>
            <a:r>
              <a:rPr lang="en-US" dirty="0" smtClean="0"/>
              <a:t>– Construction vehicles</a:t>
            </a:r>
            <a:endParaRPr lang="en-US" dirty="0"/>
          </a:p>
        </p:txBody>
      </p:sp>
      <p:pic>
        <p:nvPicPr>
          <p:cNvPr id="4" name="Picture 2" descr="E:\ShapeSampling\Videos\grid_cvehicles_trai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8" y="1508760"/>
            <a:ext cx="8355725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33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Amplification </a:t>
            </a:r>
            <a:r>
              <a:rPr lang="en-US" dirty="0" smtClean="0"/>
              <a:t>– Construction vehicles</a:t>
            </a:r>
            <a:endParaRPr lang="en-US" dirty="0"/>
          </a:p>
        </p:txBody>
      </p:sp>
      <p:pic>
        <p:nvPicPr>
          <p:cNvPr id="2050" name="Picture 2" descr="E:\ShapeSampling\Videos\grid_cvehic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7" y="1504950"/>
            <a:ext cx="8342586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008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Shape Synthesis</a:t>
            </a:r>
            <a:endParaRPr lang="en-US" dirty="0"/>
          </a:p>
        </p:txBody>
      </p:sp>
      <p:pic>
        <p:nvPicPr>
          <p:cNvPr id="4" name="ss_constrained_synthe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854604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0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Survey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03" y="1818139"/>
            <a:ext cx="6191250" cy="105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117" y="1887698"/>
            <a:ext cx="188595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Training</a:t>
            </a:r>
          </a:p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shapes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845" y="1870764"/>
            <a:ext cx="211455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Synthesized</a:t>
            </a:r>
          </a:p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shapes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07" y="3770433"/>
            <a:ext cx="4786842" cy="63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30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0149"/>
            <a:ext cx="3604867" cy="282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25176" y="3655237"/>
            <a:ext cx="398944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Source shapes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(colored parts are selected for the new shape)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1931" y="4024570"/>
            <a:ext cx="304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New shape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895350"/>
            <a:ext cx="2981397" cy="282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474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35980"/>
            <a:ext cx="9067800" cy="205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/>
              <a:t>Related work: variability in human body and face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067" y="1030811"/>
            <a:ext cx="9186333" cy="1312339"/>
          </a:xfrm>
        </p:spPr>
        <p:txBody>
          <a:bodyPr>
            <a:normAutofit lnSpcReduction="10000"/>
          </a:bodyPr>
          <a:lstStyle/>
          <a:p>
            <a:pPr marL="228600" indent="-228600">
              <a:buSzPct val="75000"/>
            </a:pPr>
            <a:r>
              <a:rPr lang="en-US" sz="2400" dirty="0" smtClean="0"/>
              <a:t>A </a:t>
            </a:r>
            <a:r>
              <a:rPr lang="en-US" sz="2400" dirty="0" err="1" smtClean="0"/>
              <a:t>morphable</a:t>
            </a:r>
            <a:r>
              <a:rPr lang="en-US" sz="2400" dirty="0" smtClean="0"/>
              <a:t> model for the synthesis of 3D faces </a:t>
            </a:r>
            <a:r>
              <a:rPr lang="en-US" sz="2200" dirty="0" smtClean="0">
                <a:solidFill>
                  <a:srgbClr val="008000"/>
                </a:solidFill>
              </a:rPr>
              <a:t>[</a:t>
            </a:r>
            <a:r>
              <a:rPr lang="en-US" sz="2200" dirty="0" err="1" smtClean="0">
                <a:solidFill>
                  <a:srgbClr val="008000"/>
                </a:solidFill>
              </a:rPr>
              <a:t>Blanz</a:t>
            </a:r>
            <a:r>
              <a:rPr lang="en-US" sz="2200" dirty="0" smtClean="0">
                <a:solidFill>
                  <a:srgbClr val="008000"/>
                </a:solidFill>
              </a:rPr>
              <a:t> &amp; Vetter 99]</a:t>
            </a:r>
            <a:endParaRPr lang="en-US" sz="2200" dirty="0">
              <a:solidFill>
                <a:srgbClr val="008000"/>
              </a:solidFill>
            </a:endParaRPr>
          </a:p>
          <a:p>
            <a:pPr marL="228600" indent="-228600">
              <a:buSzPct val="75000"/>
            </a:pPr>
            <a:r>
              <a:rPr lang="en-US" sz="2400" dirty="0" smtClean="0"/>
              <a:t>The </a:t>
            </a:r>
            <a:r>
              <a:rPr lang="en-US" sz="2400" dirty="0"/>
              <a:t>space of human body shapes </a:t>
            </a:r>
            <a:r>
              <a:rPr lang="en-US" sz="2200" dirty="0" smtClean="0">
                <a:solidFill>
                  <a:srgbClr val="008000"/>
                </a:solidFill>
              </a:rPr>
              <a:t>[Allen et al. 03] </a:t>
            </a:r>
          </a:p>
          <a:p>
            <a:pPr marL="228600" indent="-228600">
              <a:buSzPct val="75000"/>
            </a:pPr>
            <a:r>
              <a:rPr lang="en-US" sz="2400" dirty="0"/>
              <a:t>Shape completion and animation of people </a:t>
            </a:r>
            <a:r>
              <a:rPr lang="en-US" sz="2200" dirty="0">
                <a:solidFill>
                  <a:srgbClr val="008000"/>
                </a:solidFill>
              </a:rPr>
              <a:t>[</a:t>
            </a:r>
            <a:r>
              <a:rPr lang="en-US" sz="2200" dirty="0" err="1">
                <a:solidFill>
                  <a:srgbClr val="008000"/>
                </a:solidFill>
              </a:rPr>
              <a:t>Anguelov</a:t>
            </a:r>
            <a:r>
              <a:rPr lang="en-US" sz="2200" dirty="0">
                <a:solidFill>
                  <a:srgbClr val="008000"/>
                </a:solidFill>
              </a:rPr>
              <a:t> et al. 05]</a:t>
            </a:r>
          </a:p>
          <a:p>
            <a:pPr marL="228600" indent="-228600">
              <a:buSzPct val="75000"/>
            </a:pPr>
            <a:endParaRPr lang="en-US" sz="2200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6" name="Straight Arrow Connector 15"/>
          <p:cNvCxnSpPr>
            <a:stCxn id="22" idx="0"/>
          </p:cNvCxnSpPr>
          <p:nvPr/>
        </p:nvCxnSpPr>
        <p:spPr>
          <a:xfrm flipH="1" flipV="1">
            <a:off x="744683" y="4217181"/>
            <a:ext cx="3827318" cy="4571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Straight Arrow Connector 16"/>
          <p:cNvCxnSpPr>
            <a:stCxn id="22" idx="0"/>
          </p:cNvCxnSpPr>
          <p:nvPr/>
        </p:nvCxnSpPr>
        <p:spPr>
          <a:xfrm flipH="1" flipV="1">
            <a:off x="2476501" y="4217181"/>
            <a:ext cx="2095500" cy="4571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>
            <a:stCxn id="22" idx="0"/>
          </p:cNvCxnSpPr>
          <p:nvPr/>
        </p:nvCxnSpPr>
        <p:spPr>
          <a:xfrm flipH="1" flipV="1">
            <a:off x="3924301" y="4217181"/>
            <a:ext cx="647700" cy="4571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9" name="Straight Arrow Connector 18"/>
          <p:cNvCxnSpPr>
            <a:endCxn id="22" idx="0"/>
          </p:cNvCxnSpPr>
          <p:nvPr/>
        </p:nvCxnSpPr>
        <p:spPr>
          <a:xfrm flipH="1">
            <a:off x="4572001" y="4217180"/>
            <a:ext cx="4076700" cy="4571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non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" name="Straight Arrow Connector 19"/>
          <p:cNvCxnSpPr>
            <a:endCxn id="22" idx="0"/>
          </p:cNvCxnSpPr>
          <p:nvPr/>
        </p:nvCxnSpPr>
        <p:spPr>
          <a:xfrm flipH="1">
            <a:off x="4572001" y="4217180"/>
            <a:ext cx="2476500" cy="4571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non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1" name="Straight Arrow Connector 20"/>
          <p:cNvCxnSpPr>
            <a:endCxn id="22" idx="0"/>
          </p:cNvCxnSpPr>
          <p:nvPr/>
        </p:nvCxnSpPr>
        <p:spPr>
          <a:xfrm flipH="1">
            <a:off x="4572001" y="4217180"/>
            <a:ext cx="876300" cy="4571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non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3480089" y="4674379"/>
            <a:ext cx="21838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7030A0"/>
                </a:solidFill>
                <a:latin typeface="+mn-lt"/>
                <a:cs typeface="+mn-cs"/>
              </a:rPr>
              <a:t>    Scanned </a:t>
            </a:r>
            <a:r>
              <a:rPr lang="en-US" sz="2000" b="1" dirty="0">
                <a:solidFill>
                  <a:srgbClr val="7030A0"/>
                </a:solidFill>
                <a:latin typeface="+mn-lt"/>
                <a:cs typeface="+mn-cs"/>
              </a:rPr>
              <a:t>bodies</a:t>
            </a:r>
            <a:endParaRPr lang="el-GR" sz="2000" b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43971" y="4426020"/>
            <a:ext cx="1659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SzPct val="75000"/>
            </a:pPr>
            <a:r>
              <a:rPr lang="en-US" dirty="0">
                <a:solidFill>
                  <a:srgbClr val="008000"/>
                </a:solidFill>
              </a:rPr>
              <a:t>[Allen et al. 03] </a:t>
            </a:r>
          </a:p>
        </p:txBody>
      </p:sp>
    </p:spTree>
    <p:extLst>
      <p:ext uri="{BB962C8B-B14F-4D97-AF65-F5344CB8AC3E}">
        <p14:creationId xmlns:p14="http://schemas.microsoft.com/office/powerpoint/2010/main" val="1831437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63" y="932545"/>
            <a:ext cx="2845135" cy="333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5176" y="3655237"/>
            <a:ext cx="398944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Source shapes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(colored parts are selected for the new shape)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1931" y="4024570"/>
            <a:ext cx="304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New shape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t="5442" r="12051" b="10245"/>
          <a:stretch/>
        </p:blipFill>
        <p:spPr bwMode="auto">
          <a:xfrm>
            <a:off x="4800601" y="1047750"/>
            <a:ext cx="3376974" cy="240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800600" y="1062876"/>
            <a:ext cx="3454855" cy="2646675"/>
          </a:xfrm>
          <a:prstGeom prst="roundRect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84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60" y="882928"/>
            <a:ext cx="2898480" cy="193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34147" y="882928"/>
            <a:ext cx="372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14499" y="1494009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 b="1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2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2523" y="1513414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11868" y="2173816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="1" i="1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95335" y="2154764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="1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2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30908" y="1508822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200" b="1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2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69361" y="150494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2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49077" y="2180164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b="1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2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55350" y="2167461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alternative </a:t>
            </a:r>
            <a:r>
              <a:rPr lang="en-US" dirty="0" smtClean="0"/>
              <a:t>models: no latent variables</a:t>
            </a:r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61" y="2852760"/>
            <a:ext cx="2006719" cy="181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73" y="2825468"/>
            <a:ext cx="19859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25467"/>
            <a:ext cx="2209800" cy="193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194159" y="912743"/>
            <a:ext cx="452194" cy="401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94159" y="912743"/>
            <a:ext cx="452194" cy="401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22980" y="1529532"/>
            <a:ext cx="452194" cy="401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822980" y="1529532"/>
            <a:ext cx="452194" cy="401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53505" y="1529532"/>
            <a:ext cx="452194" cy="401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253505" y="1529532"/>
            <a:ext cx="452194" cy="401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58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5979"/>
            <a:ext cx="8610600" cy="857250"/>
          </a:xfrm>
        </p:spPr>
        <p:txBody>
          <a:bodyPr>
            <a:normAutofit/>
          </a:bodyPr>
          <a:lstStyle/>
          <a:p>
            <a:r>
              <a:rPr lang="en-US" dirty="0"/>
              <a:t>Results of alternative </a:t>
            </a:r>
            <a:r>
              <a:rPr lang="en-US" dirty="0" smtClean="0"/>
              <a:t>models: no part correlations</a:t>
            </a:r>
            <a:endParaRPr lang="en-US" dirty="0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96" y="3212908"/>
            <a:ext cx="2438936" cy="157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06" y="2916768"/>
            <a:ext cx="1480718" cy="206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969" y="2847180"/>
            <a:ext cx="1981200" cy="19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60" y="882928"/>
            <a:ext cx="2898480" cy="193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4147" y="882928"/>
            <a:ext cx="372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14499" y="1494009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 b="1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2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2523" y="1513414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11868" y="2173816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="1" i="1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5335" y="2154764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="1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2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30908" y="1508822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200" b="1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2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69361" y="150494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2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49077" y="2180164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b="1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2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55350" y="2167461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362250" y="2651268"/>
            <a:ext cx="400546" cy="265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362250" y="2651268"/>
            <a:ext cx="400546" cy="265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53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00152"/>
            <a:ext cx="8382000" cy="3505199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Generative model </a:t>
            </a:r>
            <a:r>
              <a:rPr lang="en-US" sz="2700" dirty="0" smtClean="0"/>
              <a:t>of </a:t>
            </a:r>
            <a:r>
              <a:rPr lang="en-US" sz="2700" dirty="0"/>
              <a:t>component-based </a:t>
            </a:r>
            <a:r>
              <a:rPr lang="en-US" sz="2700" dirty="0" smtClean="0"/>
              <a:t>shape synthesis</a:t>
            </a:r>
          </a:p>
          <a:p>
            <a:endParaRPr lang="en-US" sz="800" dirty="0" smtClean="0"/>
          </a:p>
          <a:p>
            <a:r>
              <a:rPr lang="en-US" sz="2700" b="1" dirty="0">
                <a:solidFill>
                  <a:srgbClr val="FF0000"/>
                </a:solidFill>
              </a:rPr>
              <a:t>Automatically synthesizes new shapes</a:t>
            </a:r>
            <a:r>
              <a:rPr lang="en-US" sz="2700" dirty="0"/>
              <a:t> from a domain demonstrated </a:t>
            </a:r>
            <a:r>
              <a:rPr lang="en-US" sz="2700" dirty="0" smtClean="0"/>
              <a:t>by </a:t>
            </a:r>
            <a:r>
              <a:rPr lang="en-US" sz="2700" dirty="0"/>
              <a:t>a set of example </a:t>
            </a:r>
            <a:r>
              <a:rPr lang="en-US" sz="2700" dirty="0" smtClean="0"/>
              <a:t>shapes</a:t>
            </a:r>
          </a:p>
          <a:p>
            <a:endParaRPr lang="en-US" sz="800" dirty="0" smtClean="0"/>
          </a:p>
          <a:p>
            <a:r>
              <a:rPr lang="en-US" sz="2700" b="1" dirty="0">
                <a:solidFill>
                  <a:srgbClr val="FF0000"/>
                </a:solidFill>
              </a:rPr>
              <a:t>Enables</a:t>
            </a:r>
            <a:r>
              <a:rPr lang="en-US" sz="2700" dirty="0" smtClean="0"/>
              <a:t> </a:t>
            </a:r>
            <a:r>
              <a:rPr lang="en-US" sz="2700" b="1" dirty="0">
                <a:solidFill>
                  <a:srgbClr val="FF0000"/>
                </a:solidFill>
              </a:rPr>
              <a:t>shape database amplification</a:t>
            </a:r>
            <a:r>
              <a:rPr lang="en-US" sz="2700" dirty="0" smtClean="0"/>
              <a:t> or </a:t>
            </a:r>
            <a:br>
              <a:rPr lang="en-US" sz="2700" dirty="0" smtClean="0"/>
            </a:br>
            <a:r>
              <a:rPr lang="en-US" sz="2700" dirty="0" smtClean="0"/>
              <a:t>interactive synthesis with </a:t>
            </a:r>
            <a:r>
              <a:rPr lang="en-US" sz="2700" b="1" dirty="0">
                <a:solidFill>
                  <a:srgbClr val="FF0000"/>
                </a:solidFill>
              </a:rPr>
              <a:t>high-level user constraints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390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Future Work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2"/>
            <a:ext cx="8534400" cy="3733799"/>
          </a:xfrm>
        </p:spPr>
        <p:txBody>
          <a:bodyPr>
            <a:noAutofit/>
          </a:bodyPr>
          <a:lstStyle/>
          <a:p>
            <a:r>
              <a:rPr lang="en-US" sz="2700" dirty="0" smtClean="0"/>
              <a:t>Our model can be used as </a:t>
            </a:r>
            <a:r>
              <a:rPr lang="en-US" sz="2700" dirty="0"/>
              <a:t>a shape </a:t>
            </a:r>
            <a:r>
              <a:rPr lang="en-US" sz="2700" dirty="0" smtClean="0"/>
              <a:t>prior - applications </a:t>
            </a:r>
            <a:r>
              <a:rPr lang="en-US" sz="2700" dirty="0"/>
              <a:t>to </a:t>
            </a:r>
            <a:r>
              <a:rPr lang="en-US" sz="2700" b="1" dirty="0">
                <a:solidFill>
                  <a:srgbClr val="FF0000"/>
                </a:solidFill>
              </a:rPr>
              <a:t>reconstruction</a:t>
            </a:r>
            <a:r>
              <a:rPr lang="en-US" sz="2700" dirty="0"/>
              <a:t> and </a:t>
            </a:r>
            <a:r>
              <a:rPr lang="en-US" sz="2700" b="1" dirty="0">
                <a:solidFill>
                  <a:srgbClr val="FF0000"/>
                </a:solidFill>
              </a:rPr>
              <a:t>interactive modeling</a:t>
            </a:r>
          </a:p>
          <a:p>
            <a:endParaRPr lang="en-US" sz="1400" dirty="0" smtClean="0"/>
          </a:p>
          <a:p>
            <a:r>
              <a:rPr lang="en-US" sz="2700" dirty="0" smtClean="0"/>
              <a:t>Synthesis of shapes with </a:t>
            </a:r>
            <a:r>
              <a:rPr lang="en-US" sz="2700" b="1" dirty="0">
                <a:solidFill>
                  <a:srgbClr val="FF0000"/>
                </a:solidFill>
              </a:rPr>
              <a:t>new geometry </a:t>
            </a:r>
            <a:r>
              <a:rPr lang="en-US" sz="2700" dirty="0" smtClean="0"/>
              <a:t>for parts</a:t>
            </a:r>
          </a:p>
          <a:p>
            <a:endParaRPr lang="en-US" sz="1400" dirty="0" smtClean="0"/>
          </a:p>
          <a:p>
            <a:r>
              <a:rPr lang="en-US" sz="2700" dirty="0" smtClean="0"/>
              <a:t>Model </a:t>
            </a:r>
            <a:r>
              <a:rPr lang="en-US" sz="2700" b="1" dirty="0">
                <a:solidFill>
                  <a:srgbClr val="FF0000"/>
                </a:solidFill>
              </a:rPr>
              <a:t>locations</a:t>
            </a:r>
            <a:r>
              <a:rPr lang="en-US" sz="2700" dirty="0" smtClean="0"/>
              <a:t> and </a:t>
            </a:r>
            <a:r>
              <a:rPr lang="en-US" sz="2700" b="1" dirty="0">
                <a:solidFill>
                  <a:srgbClr val="FF0000"/>
                </a:solidFill>
              </a:rPr>
              <a:t>spatial relationships </a:t>
            </a:r>
            <a:r>
              <a:rPr lang="en-US" sz="2700" dirty="0" smtClean="0"/>
              <a:t>of parts</a:t>
            </a:r>
          </a:p>
          <a:p>
            <a:endParaRPr lang="en-US" sz="2700" b="1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305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Thank you!</a:t>
            </a:r>
            <a:endParaRPr lang="el-GR" sz="3200" dirty="0" smtClean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457200" y="1123952"/>
            <a:ext cx="8229600" cy="3470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Acknowledgements:</a:t>
            </a:r>
            <a:r>
              <a:rPr lang="en-US" sz="2200" b="1" dirty="0" smtClean="0"/>
              <a:t>  </a:t>
            </a:r>
            <a:r>
              <a:rPr lang="en-US" sz="2200" b="1" i="1" dirty="0" smtClean="0"/>
              <a:t>Aaron </a:t>
            </a:r>
            <a:r>
              <a:rPr lang="en-US" sz="2200" b="1" i="1" dirty="0" err="1"/>
              <a:t>Hertzmann</a:t>
            </a:r>
            <a:r>
              <a:rPr lang="en-US" sz="2200" b="1" i="1" dirty="0"/>
              <a:t>, </a:t>
            </a:r>
            <a:r>
              <a:rPr lang="en-US" sz="2200" b="1" i="1" dirty="0" smtClean="0"/>
              <a:t>Sergey </a:t>
            </a:r>
            <a:r>
              <a:rPr lang="en-US" sz="2200" b="1" i="1" dirty="0"/>
              <a:t>Levine, </a:t>
            </a:r>
            <a:r>
              <a:rPr lang="en-US" sz="2200" b="1" i="1" dirty="0" smtClean="0"/>
              <a:t/>
            </a:r>
            <a:br>
              <a:rPr lang="en-US" sz="2200" b="1" i="1" dirty="0" smtClean="0"/>
            </a:br>
            <a:r>
              <a:rPr lang="en-US" sz="2200" b="1" i="1" dirty="0" smtClean="0"/>
              <a:t>Philipp </a:t>
            </a:r>
            <a:r>
              <a:rPr lang="en-US" sz="2200" b="1" i="1" dirty="0" err="1" smtClean="0"/>
              <a:t>Krähenbühl</a:t>
            </a:r>
            <a:r>
              <a:rPr lang="en-US" sz="2200" b="1" i="1" dirty="0" smtClean="0"/>
              <a:t>, Tom </a:t>
            </a:r>
            <a:r>
              <a:rPr lang="en-US" sz="2200" b="1" i="1" dirty="0" err="1" smtClean="0"/>
              <a:t>Funkhouser</a:t>
            </a:r>
            <a:endParaRPr lang="en-US" sz="2200" b="1" i="1" dirty="0" smtClean="0"/>
          </a:p>
          <a:p>
            <a:pPr marL="0" indent="0">
              <a:buNone/>
            </a:pPr>
            <a:endParaRPr lang="en-US" sz="600" b="1" dirty="0"/>
          </a:p>
          <a:p>
            <a:pPr marL="0" indent="0" algn="ctr">
              <a:buNone/>
            </a:pPr>
            <a:r>
              <a:rPr lang="en-US" sz="2200" b="1" dirty="0" smtClean="0"/>
              <a:t>Our project web page:</a:t>
            </a:r>
          </a:p>
          <a:p>
            <a:pPr marL="0" indent="0" algn="ctr">
              <a:buNone/>
            </a:pPr>
            <a:r>
              <a:rPr lang="en-US" sz="2400" dirty="0" smtClean="0">
                <a:hlinkClick r:id="rId3"/>
              </a:rPr>
              <a:t>http://graphics.stanford.edu/~kalo/papers/ShapeSynthesis/</a:t>
            </a:r>
            <a:r>
              <a:rPr lang="en-US" sz="2400" dirty="0" smtClean="0"/>
              <a:t> </a:t>
            </a:r>
            <a:endParaRPr lang="en-US" sz="2200" dirty="0" smtClean="0"/>
          </a:p>
        </p:txBody>
      </p:sp>
      <p:pic>
        <p:nvPicPr>
          <p:cNvPr id="13314" name="Picture 2" descr="http://t2.gstatic.com/images?q=tbn:ANd9GcQ_Onrkq2zyT02C63E_ZPOlcMVllO3wV-QAV1MLkYBxLigluf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27" y="3105150"/>
            <a:ext cx="168388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persga.org/PartnersPhotos/Partner_Photo_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08" y="3357342"/>
            <a:ext cx="2309392" cy="117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t0.gstatic.com/images?q=tbn:ANd9GcRRXcRBoy1tb4fwPsFbn7g6PGHXHhU2ThsUcwsakMOlqMY-cB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08" y="3249395"/>
            <a:ext cx="2101992" cy="138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717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r>
              <a:rPr lang="en-US" sz="3000" dirty="0"/>
              <a:t>Related work:  </a:t>
            </a:r>
            <a:r>
              <a:rPr lang="en-US" sz="3000" dirty="0" smtClean="0"/>
              <a:t>probabilistic reasoning </a:t>
            </a:r>
            <a:br>
              <a:rPr lang="en-US" sz="3000" dirty="0" smtClean="0"/>
            </a:br>
            <a:r>
              <a:rPr lang="en-US" sz="3000" dirty="0" smtClean="0"/>
              <a:t>for </a:t>
            </a:r>
            <a:r>
              <a:rPr lang="en-US" sz="3000" dirty="0"/>
              <a:t>assembly-based modeling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4200" y="1074063"/>
            <a:ext cx="30430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8000"/>
                </a:solidFill>
              </a:rPr>
              <a:t> [</a:t>
            </a:r>
            <a:r>
              <a:rPr lang="en-US" sz="2200" dirty="0" err="1">
                <a:solidFill>
                  <a:srgbClr val="008000"/>
                </a:solidFill>
              </a:rPr>
              <a:t>Chaudhuri</a:t>
            </a:r>
            <a:r>
              <a:rPr lang="en-US" sz="2200" dirty="0">
                <a:solidFill>
                  <a:srgbClr val="008000"/>
                </a:solidFill>
              </a:rPr>
              <a:t> et al. 2011]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801901"/>
            <a:ext cx="3213099" cy="238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65" y="1652283"/>
            <a:ext cx="4004955" cy="256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3589867" y="3023243"/>
            <a:ext cx="1193799" cy="0"/>
          </a:xfrm>
          <a:prstGeom prst="straightConnector1">
            <a:avLst/>
          </a:prstGeom>
          <a:ln w="136525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541867" y="4215779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7030A0"/>
                </a:solidFill>
                <a:latin typeface="+mn-lt"/>
                <a:cs typeface="+mn-cs"/>
              </a:rPr>
              <a:t>Probabilistic model</a:t>
            </a:r>
            <a:endParaRPr lang="el-GR" sz="2400" b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5266267" y="4215161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7030A0"/>
                </a:solidFill>
                <a:latin typeface="+mn-lt"/>
                <a:cs typeface="+mn-cs"/>
              </a:rPr>
              <a:t>Modeling interface</a:t>
            </a:r>
            <a:endParaRPr lang="el-GR" sz="2400" b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3320712" y="2425571"/>
            <a:ext cx="14629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7030A0"/>
                </a:solidFill>
                <a:latin typeface="+mn-lt"/>
                <a:cs typeface="+mn-cs"/>
              </a:rPr>
              <a:t>Inference</a:t>
            </a:r>
            <a:endParaRPr lang="el-GR" sz="2400" b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640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r>
              <a:rPr lang="en-US" sz="3000" dirty="0"/>
              <a:t>Related work:  </a:t>
            </a:r>
            <a:r>
              <a:rPr lang="en-US" sz="3000" dirty="0" smtClean="0"/>
              <a:t>probabilistic reasoning </a:t>
            </a:r>
            <a:br>
              <a:rPr lang="en-US" sz="3000" dirty="0" smtClean="0"/>
            </a:br>
            <a:r>
              <a:rPr lang="en-US" sz="3000" dirty="0" smtClean="0"/>
              <a:t>for </a:t>
            </a:r>
            <a:r>
              <a:rPr lang="en-US" sz="3000" dirty="0"/>
              <a:t>assembly-based modeling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7" y="1924299"/>
            <a:ext cx="2562035" cy="187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71" y="1665353"/>
            <a:ext cx="2234996" cy="23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71" y="1581150"/>
            <a:ext cx="1450935" cy="256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755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72" y="1565280"/>
            <a:ext cx="1994390" cy="239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99888"/>
            <a:ext cx="2856072" cy="165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Autofit/>
          </a:bodyPr>
          <a:lstStyle/>
          <a:p>
            <a:r>
              <a:rPr lang="en-US" sz="3000" dirty="0" smtClean="0"/>
              <a:t>Randomly shuffling components of the same category</a:t>
            </a:r>
            <a:endParaRPr lang="en-US" sz="3000" dirty="0"/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5350"/>
            <a:ext cx="2209800" cy="336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930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Our probabilistic model</a:t>
            </a:r>
            <a:endParaRPr lang="en-US" sz="32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00151"/>
            <a:ext cx="8686800" cy="3394472"/>
          </a:xfrm>
        </p:spPr>
        <p:txBody>
          <a:bodyPr>
            <a:noAutofit/>
          </a:bodyPr>
          <a:lstStyle/>
          <a:p>
            <a:r>
              <a:rPr lang="en-US" sz="2400" dirty="0" smtClean="0"/>
              <a:t>Synthesizes </a:t>
            </a:r>
            <a:r>
              <a:rPr lang="en-US" sz="2400" b="1" dirty="0" smtClean="0">
                <a:solidFill>
                  <a:srgbClr val="FF0000"/>
                </a:solidFill>
              </a:rPr>
              <a:t>plausible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rgbClr val="FF0000"/>
                </a:solidFill>
              </a:rPr>
              <a:t>and complete </a:t>
            </a:r>
            <a:r>
              <a:rPr lang="en-US" sz="2400" b="1" dirty="0" smtClean="0">
                <a:solidFill>
                  <a:srgbClr val="FF0000"/>
                </a:solidFill>
              </a:rPr>
              <a:t>shapes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automatically</a:t>
            </a:r>
            <a:endParaRPr lang="en-US" sz="24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976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7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7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7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7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6.3|11.7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3130</TotalTime>
  <Words>881</Words>
  <Application>Microsoft Office PowerPoint</Application>
  <PresentationFormat>On-screen Show (16:9)</PresentationFormat>
  <Paragraphs>310</Paragraphs>
  <Slides>55</Slides>
  <Notes>55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A Probabilistic Model for  Component-Based Shape Synthesis</vt:lpstr>
      <vt:lpstr>Goal: generative model of shape</vt:lpstr>
      <vt:lpstr>Goal: generative model of shape</vt:lpstr>
      <vt:lpstr>Challenge: understand shape variability</vt:lpstr>
      <vt:lpstr>Related work: variability in human body and face</vt:lpstr>
      <vt:lpstr>Related work:  probabilistic reasoning  for assembly-based modeling</vt:lpstr>
      <vt:lpstr>Related work:  probabilistic reasoning  for assembly-based modeling</vt:lpstr>
      <vt:lpstr>Randomly shuffling components of the same category</vt:lpstr>
      <vt:lpstr>Our probabilistic model</vt:lpstr>
      <vt:lpstr>Our probabilistic model</vt:lpstr>
      <vt:lpstr>Our probabilistic model</vt:lpstr>
      <vt:lpstr>Our probabilistic model</vt:lpstr>
      <vt:lpstr>Learning stage</vt:lpstr>
      <vt:lpstr>Synthesis stage</vt:lpstr>
      <vt:lpstr>Learning shape variability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Our probabilistic model: synthesis stage</vt:lpstr>
      <vt:lpstr>Shape Synthesis</vt:lpstr>
      <vt:lpstr>Component placement</vt:lpstr>
      <vt:lpstr>Database Amplification - Airplanes</vt:lpstr>
      <vt:lpstr>Database Amplification - Airplanes</vt:lpstr>
      <vt:lpstr>Database Amplification - Chairs</vt:lpstr>
      <vt:lpstr>Database Amplification - Chairs</vt:lpstr>
      <vt:lpstr>Database Amplification - Ships</vt:lpstr>
      <vt:lpstr>Database Amplification - Ships</vt:lpstr>
      <vt:lpstr>Database Amplification - Animals</vt:lpstr>
      <vt:lpstr>Database Amplification - Animals</vt:lpstr>
      <vt:lpstr>Database Amplification – Construction vehicles</vt:lpstr>
      <vt:lpstr>Database Amplification – Construction vehicles</vt:lpstr>
      <vt:lpstr>Interactive Shape Synthesis</vt:lpstr>
      <vt:lpstr>User Survey</vt:lpstr>
      <vt:lpstr>Results</vt:lpstr>
      <vt:lpstr>Results</vt:lpstr>
      <vt:lpstr>Results of alternative models: no latent variables</vt:lpstr>
      <vt:lpstr>Results of alternative models: no part correlations</vt:lpstr>
      <vt:lpstr>Summary</vt:lpstr>
      <vt:lpstr>Future Work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Probabilistic Model for  Component-Based Shape Synthesis</dc:title>
  <dc:creator>V</dc:creator>
  <cp:lastModifiedBy>V</cp:lastModifiedBy>
  <cp:revision>206</cp:revision>
  <dcterms:created xsi:type="dcterms:W3CDTF">2012-07-26T21:39:11Z</dcterms:created>
  <dcterms:modified xsi:type="dcterms:W3CDTF">2012-08-12T22:14:34Z</dcterms:modified>
</cp:coreProperties>
</file>